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1"/>
  </p:notesMasterIdLst>
  <p:sldIdLst>
    <p:sldId id="256" r:id="rId2"/>
    <p:sldId id="265" r:id="rId3"/>
    <p:sldId id="266" r:id="rId4"/>
    <p:sldId id="267" r:id="rId5"/>
    <p:sldId id="272" r:id="rId6"/>
    <p:sldId id="257" r:id="rId7"/>
    <p:sldId id="258" r:id="rId8"/>
    <p:sldId id="259" r:id="rId9"/>
    <p:sldId id="260" r:id="rId10"/>
    <p:sldId id="261" r:id="rId11"/>
    <p:sldId id="268" r:id="rId12"/>
    <p:sldId id="270" r:id="rId13"/>
    <p:sldId id="274" r:id="rId14"/>
    <p:sldId id="273" r:id="rId15"/>
    <p:sldId id="271" r:id="rId16"/>
    <p:sldId id="269" r:id="rId17"/>
    <p:sldId id="262" r:id="rId18"/>
    <p:sldId id="263" r:id="rId19"/>
    <p:sldId id="264" r:id="rId20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457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914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1371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18288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22860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2743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3200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3657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lumOff val="16847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rgbClr val="88FA4F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3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60D937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chemeClr val="accent4">
              <a:hueOff val="348544"/>
              <a:lumOff val="7139"/>
            </a:scheme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8BB00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38100" cap="flat">
              <a:solidFill>
                <a:srgbClr val="F8BA00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464646"/>
              </a:solidFill>
              <a:prstDash val="solid"/>
              <a:miter lim="400000"/>
            </a:ln>
          </a:left>
          <a:right>
            <a:ln w="12700" cap="flat">
              <a:solidFill>
                <a:srgbClr val="464646"/>
              </a:solidFill>
              <a:prstDash val="solid"/>
              <a:miter lim="400000"/>
            </a:ln>
          </a:right>
          <a:top>
            <a:ln w="12700" cap="flat">
              <a:solidFill>
                <a:srgbClr val="464646"/>
              </a:solidFill>
              <a:prstDash val="solid"/>
              <a:miter lim="400000"/>
            </a:ln>
          </a:top>
          <a:bottom>
            <a:ln w="12700" cap="flat">
              <a:solidFill>
                <a:srgbClr val="464646"/>
              </a:solidFill>
              <a:prstDash val="solid"/>
              <a:miter lim="400000"/>
            </a:ln>
          </a:bottom>
          <a:insideH>
            <a:ln w="12700" cap="flat">
              <a:solidFill>
                <a:srgbClr val="464646"/>
              </a:solidFill>
              <a:prstDash val="solid"/>
              <a:miter lim="400000"/>
            </a:ln>
          </a:insideH>
          <a:insideV>
            <a:ln w="12700" cap="flat">
              <a:solidFill>
                <a:srgbClr val="46464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D4D5D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C3C3C3"/>
              </a:solidFill>
              <a:prstDash val="solid"/>
              <a:miter lim="400000"/>
            </a:ln>
          </a:top>
          <a:bottom>
            <a:ln w="12700" cap="flat">
              <a:solidFill>
                <a:srgbClr val="C3C3C3"/>
              </a:solidFill>
              <a:prstDash val="solid"/>
              <a:miter lim="400000"/>
            </a:ln>
          </a:bottom>
          <a:insideH>
            <a:ln w="12700" cap="flat">
              <a:solidFill>
                <a:srgbClr val="C3C3C3"/>
              </a:solidFill>
              <a:prstDash val="solid"/>
              <a:miter lim="400000"/>
            </a:ln>
          </a:insideH>
          <a:insideV>
            <a:ln w="12700" cap="flat">
              <a:solidFill>
                <a:srgbClr val="C3C3C3"/>
              </a:solidFill>
              <a:prstDash val="solid"/>
              <a:miter lim="400000"/>
            </a:ln>
          </a:insideV>
        </a:tcBdr>
        <a:fill>
          <a:solidFill>
            <a:srgbClr val="CB2A7B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38100" cap="flat">
              <a:solidFill>
                <a:srgbClr val="CB297B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991A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21" d="100"/>
          <a:sy n="21" d="100"/>
        </p:scale>
        <p:origin x="86" y="7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Shape 17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72" name="Shape 172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or i data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1340" y="11859862"/>
            <a:ext cx="21971003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/>
            </a:lvl1pPr>
          </a:lstStyle>
          <a:p>
            <a:r>
              <a:t>Autor i data</a:t>
            </a:r>
          </a:p>
        </p:txBody>
      </p:sp>
      <p:sp>
        <p:nvSpPr>
          <p:cNvPr id="12" name="Tytuł prezentacji"/>
          <p:cNvSpPr txBox="1">
            <a:spLocks noGrp="1"/>
          </p:cNvSpPr>
          <p:nvPr>
            <p:ph type="title" hasCustomPrompt="1"/>
          </p:nvPr>
        </p:nvSpPr>
        <p:spPr>
          <a:xfrm>
            <a:off x="1206496" y="2574991"/>
            <a:ext cx="21971004" cy="4648201"/>
          </a:xfrm>
          <a:prstGeom prst="rect">
            <a:avLst/>
          </a:prstGeom>
        </p:spPr>
        <p:txBody>
          <a:bodyPr anchor="b"/>
          <a:lstStyle>
            <a:lvl1pPr>
              <a:defRPr sz="11600" spc="-232"/>
            </a:lvl1pPr>
          </a:lstStyle>
          <a:p>
            <a:r>
              <a:t>Tytuł prezentacji</a:t>
            </a:r>
          </a:p>
        </p:txBody>
      </p:sp>
      <p:sp>
        <p:nvSpPr>
          <p:cNvPr id="13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1342" y="7223190"/>
            <a:ext cx="21971001" cy="1905001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5pPr>
          </a:lstStyle>
          <a:p>
            <a:r>
              <a:t>Podtytuł prezentacji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ytuł i zdję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666699290_02_crop_3159x1892.jpg"/>
          <p:cNvSpPr>
            <a:spLocks noGrp="1"/>
          </p:cNvSpPr>
          <p:nvPr>
            <p:ph type="pic" idx="21"/>
          </p:nvPr>
        </p:nvSpPr>
        <p:spPr>
          <a:xfrm>
            <a:off x="-1155700" y="-1295400"/>
            <a:ext cx="26746200" cy="1601893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2" name="Tytuł prezentacji"/>
          <p:cNvSpPr txBox="1">
            <a:spLocks noGrp="1"/>
          </p:cNvSpPr>
          <p:nvPr>
            <p:ph type="title" hasCustomPrompt="1"/>
          </p:nvPr>
        </p:nvSpPr>
        <p:spPr>
          <a:xfrm>
            <a:off x="1206500" y="7124700"/>
            <a:ext cx="21971000" cy="4648200"/>
          </a:xfrm>
          <a:prstGeom prst="rect">
            <a:avLst/>
          </a:prstGeom>
        </p:spPr>
        <p:txBody>
          <a:bodyPr anchor="b"/>
          <a:lstStyle>
            <a:lvl1pPr>
              <a:defRPr sz="11600" spc="-232"/>
            </a:lvl1pPr>
          </a:lstStyle>
          <a:p>
            <a:r>
              <a:t>Tytuł prezentacji</a:t>
            </a:r>
          </a:p>
        </p:txBody>
      </p:sp>
      <p:sp>
        <p:nvSpPr>
          <p:cNvPr id="23" name="Autor i data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1207690" y="1106137"/>
            <a:ext cx="21968621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/>
            </a:lvl1pPr>
          </a:lstStyle>
          <a:p>
            <a:r>
              <a:t>Autor i data</a:t>
            </a:r>
          </a:p>
        </p:txBody>
      </p:sp>
      <p:sp>
        <p:nvSpPr>
          <p:cNvPr id="24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11609910"/>
            <a:ext cx="21971000" cy="1116952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5pPr>
          </a:lstStyle>
          <a:p>
            <a:r>
              <a:t>Podtytuł prezentacji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2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ytuł i zdjęcie (zamienny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910457886_1434x1669.jpg"/>
          <p:cNvSpPr>
            <a:spLocks noGrp="1"/>
          </p:cNvSpPr>
          <p:nvPr>
            <p:ph type="pic" idx="21"/>
          </p:nvPr>
        </p:nvSpPr>
        <p:spPr>
          <a:xfrm>
            <a:off x="10972800" y="-203200"/>
            <a:ext cx="12144837" cy="14135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3" name="Tytuł slajdu"/>
          <p:cNvSpPr txBox="1">
            <a:spLocks noGrp="1"/>
          </p:cNvSpPr>
          <p:nvPr>
            <p:ph type="title" hasCustomPrompt="1"/>
          </p:nvPr>
        </p:nvSpPr>
        <p:spPr>
          <a:xfrm>
            <a:off x="1206500" y="1270000"/>
            <a:ext cx="9779000" cy="5882273"/>
          </a:xfrm>
          <a:prstGeom prst="rect">
            <a:avLst/>
          </a:prstGeom>
        </p:spPr>
        <p:txBody>
          <a:bodyPr anchor="b"/>
          <a:lstStyle/>
          <a:p>
            <a:r>
              <a:t>Tytuł slajdu</a:t>
            </a:r>
          </a:p>
        </p:txBody>
      </p:sp>
      <p:sp>
        <p:nvSpPr>
          <p:cNvPr id="34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7060576"/>
            <a:ext cx="9779000" cy="5385424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5pPr>
          </a:lstStyle>
          <a:p>
            <a:r>
              <a:t>Podtytuł slajdu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ytuł i punkto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ytuł slajdu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Tytuł slajdu</a:t>
            </a:r>
          </a:p>
        </p:txBody>
      </p:sp>
      <p:sp>
        <p:nvSpPr>
          <p:cNvPr id="43" name="Podtytuł slajdu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Podtytuł slajdu</a:t>
            </a:r>
          </a:p>
        </p:txBody>
      </p:sp>
      <p:sp>
        <p:nvSpPr>
          <p:cNvPr id="44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Tekst punktora na slajdzie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unkto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 numCol="2" spcCol="1098550"/>
          <a:lstStyle/>
          <a:p>
            <a:r>
              <a:t>Tekst punktora na slajdzie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5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ytuł i punktory ze zdjęci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odtytuł slajdu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72962"/>
            <a:ext cx="9779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Podtytuł slajdu</a:t>
            </a:r>
          </a:p>
        </p:txBody>
      </p:sp>
      <p:sp>
        <p:nvSpPr>
          <p:cNvPr id="61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248504"/>
            <a:ext cx="9779000" cy="8256630"/>
          </a:xfrm>
          <a:prstGeom prst="rect">
            <a:avLst/>
          </a:prstGeom>
        </p:spPr>
        <p:txBody>
          <a:bodyPr/>
          <a:lstStyle/>
          <a:p>
            <a:r>
              <a:t>Tekst punktora na slajdzie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62" name="660384004_1290x1720.jpg"/>
          <p:cNvSpPr>
            <a:spLocks noGrp="1"/>
          </p:cNvSpPr>
          <p:nvPr>
            <p:ph type="pic" idx="22"/>
          </p:nvPr>
        </p:nvSpPr>
        <p:spPr>
          <a:xfrm>
            <a:off x="12192000" y="-407266"/>
            <a:ext cx="10916874" cy="1455583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63" name="Tytuł slajdu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r>
              <a:t>Tytuł slajdu</a:t>
            </a:r>
          </a:p>
        </p:txBody>
      </p:sp>
      <p:sp>
        <p:nvSpPr>
          <p:cNvPr id="6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kc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Tytuł sekcji"/>
          <p:cNvSpPr txBox="1">
            <a:spLocks noGrp="1"/>
          </p:cNvSpPr>
          <p:nvPr>
            <p:ph type="title" hasCustomPrompt="1"/>
          </p:nvPr>
        </p:nvSpPr>
        <p:spPr>
          <a:xfrm>
            <a:off x="1206496" y="4533900"/>
            <a:ext cx="21971004" cy="4648200"/>
          </a:xfrm>
          <a:prstGeom prst="rect">
            <a:avLst/>
          </a:prstGeom>
        </p:spPr>
        <p:txBody>
          <a:bodyPr anchor="ctr"/>
          <a:lstStyle>
            <a:lvl1pPr>
              <a:defRPr sz="11600" b="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Tytuł sekcji</a:t>
            </a:r>
          </a:p>
        </p:txBody>
      </p:sp>
      <p:sp>
        <p:nvSpPr>
          <p:cNvPr id="7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Tytuł slajdu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21971000" cy="1434949"/>
          </a:xfrm>
          <a:prstGeom prst="rect">
            <a:avLst/>
          </a:prstGeom>
        </p:spPr>
        <p:txBody>
          <a:bodyPr/>
          <a:lstStyle/>
          <a:p>
            <a:r>
              <a:t>Tytuł slajdu</a:t>
            </a:r>
          </a:p>
        </p:txBody>
      </p:sp>
      <p:sp>
        <p:nvSpPr>
          <p:cNvPr id="80" name="Podtytuł slajdu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Podtytuł slajdu</a:t>
            </a:r>
          </a:p>
        </p:txBody>
      </p:sp>
      <p:sp>
        <p:nvSpPr>
          <p:cNvPr id="8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ro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Tytuł programu"/>
          <p:cNvSpPr txBox="1">
            <a:spLocks noGrp="1"/>
          </p:cNvSpPr>
          <p:nvPr>
            <p:ph type="title" hasCustomPrompt="1"/>
          </p:nvPr>
        </p:nvSpPr>
        <p:spPr>
          <a:xfrm>
            <a:off x="1206500" y="849494"/>
            <a:ext cx="21971000" cy="1435101"/>
          </a:xfrm>
          <a:prstGeom prst="rect">
            <a:avLst/>
          </a:prstGeom>
        </p:spPr>
        <p:txBody>
          <a:bodyPr/>
          <a:lstStyle/>
          <a:p>
            <a:r>
              <a:t>Tytuł programu</a:t>
            </a:r>
          </a:p>
        </p:txBody>
      </p:sp>
      <p:sp>
        <p:nvSpPr>
          <p:cNvPr id="89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3349809"/>
            <a:ext cx="12023276" cy="8256012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1pPr>
            <a:lvl2pPr marL="0" indent="4572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2pPr>
            <a:lvl3pPr marL="0" indent="9144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3pPr>
            <a:lvl4pPr marL="0" indent="13716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4pPr>
            <a:lvl5pPr marL="0" indent="18288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5pPr>
          </a:lstStyle>
          <a:p>
            <a:r>
              <a:t>Tematy programu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0" name="Line"/>
          <p:cNvSpPr/>
          <p:nvPr/>
        </p:nvSpPr>
        <p:spPr>
          <a:xfrm>
            <a:off x="1119117" y="2506317"/>
            <a:ext cx="9955831" cy="1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endParaRPr/>
          </a:p>
        </p:txBody>
      </p:sp>
      <p:sp>
        <p:nvSpPr>
          <p:cNvPr id="91" name="Line"/>
          <p:cNvSpPr/>
          <p:nvPr/>
        </p:nvSpPr>
        <p:spPr>
          <a:xfrm>
            <a:off x="1148012" y="12683735"/>
            <a:ext cx="9898040" cy="1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endParaRPr/>
          </a:p>
        </p:txBody>
      </p:sp>
      <p:sp>
        <p:nvSpPr>
          <p:cNvPr id="92" name="Object Placeholder"/>
          <p:cNvSpPr txBox="1">
            <a:spLocks noGrp="1"/>
          </p:cNvSpPr>
          <p:nvPr>
            <p:ph sz="half" idx="3"/>
          </p:nvPr>
        </p:nvSpPr>
        <p:spPr>
          <a:xfrm>
            <a:off x="720491" y="2541653"/>
            <a:ext cx="10332335" cy="10332334"/>
          </a:xfrm>
          <a:prstGeom prst="rect">
            <a:avLst/>
          </a:prstGeom>
        </p:spPr>
        <p:txBody>
          <a:bodyPr anchor="ctr"/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SzTx/>
              <a:buNone/>
              <a:defRPr sz="5600">
                <a:solidFill>
                  <a:srgbClr val="5E5E5E"/>
                </a:solidFill>
              </a:defRPr>
            </a:pPr>
            <a:endParaRPr/>
          </a:p>
        </p:txBody>
      </p:sp>
      <p:sp>
        <p:nvSpPr>
          <p:cNvPr id="9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Oświadcze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920843"/>
            <a:ext cx="21971000" cy="3874314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r>
              <a:t>Oświadczenie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0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Ważny fa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1075927"/>
            <a:ext cx="21971000" cy="7241584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5pPr>
          </a:lstStyle>
          <a:p>
            <a:r>
              <a:t>100%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09" name="Informacje dotyczące faktu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8262180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Informacje dotyczące faktu</a:t>
            </a:r>
          </a:p>
        </p:txBody>
      </p:sp>
      <p:sp>
        <p:nvSpPr>
          <p:cNvPr id="11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y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Uznanie autorstwa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2430025" y="10675453"/>
            <a:ext cx="20200052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/>
            </a:lvl1pPr>
          </a:lstStyle>
          <a:p>
            <a:r>
              <a:t>Uznanie autorstwa</a:t>
            </a:r>
          </a:p>
        </p:txBody>
      </p:sp>
      <p:sp>
        <p:nvSpPr>
          <p:cNvPr id="118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753923" y="4939860"/>
            <a:ext cx="20876154" cy="3836280"/>
          </a:xfrm>
          <a:prstGeom prst="rect">
            <a:avLst/>
          </a:prstGeom>
        </p:spPr>
        <p:txBody>
          <a:bodyPr/>
          <a:lstStyle>
            <a:lvl1pPr marL="638923" indent="-4699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638923" indent="-127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638923" indent="4445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638923" indent="9017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638923" indent="13589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r>
              <a:t>„Cytat godny uwagi”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1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Zdjęcie (3 sztuki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Image"/>
          <p:cNvSpPr>
            <a:spLocks noGrp="1"/>
          </p:cNvSpPr>
          <p:nvPr>
            <p:ph type="pic" sz="quarter" idx="21"/>
          </p:nvPr>
        </p:nvSpPr>
        <p:spPr>
          <a:xfrm>
            <a:off x="15760700" y="1016000"/>
            <a:ext cx="7439099" cy="594967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7" name="Image"/>
          <p:cNvSpPr>
            <a:spLocks noGrp="1"/>
          </p:cNvSpPr>
          <p:nvPr>
            <p:ph type="pic" sz="half" idx="22"/>
          </p:nvPr>
        </p:nvSpPr>
        <p:spPr>
          <a:xfrm>
            <a:off x="13500100" y="3978275"/>
            <a:ext cx="10439400" cy="1215018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8" name="Image"/>
          <p:cNvSpPr>
            <a:spLocks noGrp="1"/>
          </p:cNvSpPr>
          <p:nvPr>
            <p:ph type="pic" idx="23"/>
          </p:nvPr>
        </p:nvSpPr>
        <p:spPr>
          <a:xfrm>
            <a:off x="-139700" y="495300"/>
            <a:ext cx="16611600" cy="124587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Zdję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Image"/>
          <p:cNvSpPr>
            <a:spLocks noGrp="1"/>
          </p:cNvSpPr>
          <p:nvPr>
            <p:ph type="pic" idx="21"/>
          </p:nvPr>
        </p:nvSpPr>
        <p:spPr>
          <a:xfrm>
            <a:off x="-1333500" y="-5524500"/>
            <a:ext cx="27051000" cy="21640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3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us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ro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Tytuł programu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21971000" cy="1435100"/>
          </a:xfrm>
          <a:prstGeom prst="rect">
            <a:avLst/>
          </a:prstGeom>
        </p:spPr>
        <p:txBody>
          <a:bodyPr/>
          <a:lstStyle/>
          <a:p>
            <a:r>
              <a:t>Tytuł programu</a:t>
            </a:r>
          </a:p>
        </p:txBody>
      </p:sp>
      <p:sp>
        <p:nvSpPr>
          <p:cNvPr id="152" name="Podtytuł programu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Podtytuł programu</a:t>
            </a:r>
          </a:p>
        </p:txBody>
      </p:sp>
      <p:sp>
        <p:nvSpPr>
          <p:cNvPr id="153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1pPr>
            <a:lvl2pPr marL="0" indent="4572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2pPr>
            <a:lvl3pPr marL="0" indent="9144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3pPr>
            <a:lvl4pPr marL="0" indent="13716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4pPr>
            <a:lvl5pPr marL="0" indent="18288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5pPr>
          </a:lstStyle>
          <a:p>
            <a:r>
              <a:t>Tematy programu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5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ytuł i punkto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Tytuł slajdu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Tytuł slajdu</a:t>
            </a:r>
          </a:p>
        </p:txBody>
      </p:sp>
      <p:sp>
        <p:nvSpPr>
          <p:cNvPr id="162" name="Nfjc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Podtytuł slajdu</a:t>
            </a:r>
          </a:p>
        </p:txBody>
      </p:sp>
      <p:sp>
        <p:nvSpPr>
          <p:cNvPr id="163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Tekst punktora na slajdzie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64" name="Object Placeholder"/>
          <p:cNvSpPr txBox="1">
            <a:spLocks noGrp="1"/>
          </p:cNvSpPr>
          <p:nvPr>
            <p:ph sz="half" idx="3"/>
          </p:nvPr>
        </p:nvSpPr>
        <p:spPr>
          <a:xfrm>
            <a:off x="12192000" y="4249511"/>
            <a:ext cx="10985500" cy="8256011"/>
          </a:xfrm>
          <a:prstGeom prst="rect">
            <a:avLst/>
          </a:prstGeom>
        </p:spPr>
        <p:txBody>
          <a:bodyPr anchor="ctr"/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SzTx/>
              <a:buNone/>
              <a:defRPr sz="5600">
                <a:solidFill>
                  <a:srgbClr val="5E5E5E"/>
                </a:solidFill>
              </a:defRPr>
            </a:pPr>
            <a:endParaRPr/>
          </a:p>
        </p:txBody>
      </p:sp>
      <p:sp>
        <p:nvSpPr>
          <p:cNvPr id="16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slajdu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21971000" cy="14331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Tytuł slajdu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Tekst punktora na slajdzie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584200">
              <a:defRPr sz="1800"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p:transition spd="med"/>
  <p:txStyles>
    <p:titleStyle>
      <a:lvl1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609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1219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1828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2438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30480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3657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4267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4876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5486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" name="IMG_4764.jpeg" descr="IMG_4764.jpeg"/>
          <p:cNvPicPr>
            <a:picLocks noChangeAspect="1"/>
          </p:cNvPicPr>
          <p:nvPr/>
        </p:nvPicPr>
        <p:blipFill>
          <a:blip r:embed="rId2">
            <a:alphaModFix amt="98214"/>
          </a:blip>
          <a:srcRect t="8942" b="8942"/>
          <a:stretch>
            <a:fillRect/>
          </a:stretch>
        </p:blipFill>
        <p:spPr>
          <a:xfrm>
            <a:off x="-132316" y="31502"/>
            <a:ext cx="24648632" cy="13727640"/>
          </a:xfrm>
          <a:prstGeom prst="rect">
            <a:avLst/>
          </a:prstGeom>
          <a:ln w="12700">
            <a:miter lim="400000"/>
          </a:ln>
        </p:spPr>
      </p:pic>
      <p:sp>
        <p:nvSpPr>
          <p:cNvPr id="175" name="Winiarek Martyna, 2023"/>
          <p:cNvSpPr txBox="1">
            <a:spLocks noGrp="1"/>
          </p:cNvSpPr>
          <p:nvPr>
            <p:ph type="body" idx="21"/>
          </p:nvPr>
        </p:nvSpPr>
        <p:spPr>
          <a:xfrm>
            <a:off x="683828" y="11859862"/>
            <a:ext cx="6201272" cy="595351"/>
          </a:xfrm>
          <a:prstGeom prst="rect">
            <a:avLst/>
          </a:prstGeom>
          <a:solidFill>
            <a:srgbClr val="D5D5D5"/>
          </a:solidFill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>
            <a:normAutofit lnSpcReduction="10000"/>
          </a:bodyPr>
          <a:lstStyle>
            <a:lvl1pPr defTabSz="784225">
              <a:defRPr sz="3420"/>
            </a:lvl1pPr>
          </a:lstStyle>
          <a:p>
            <a:r>
              <a:t>Winiarek Martyna, 2023 </a:t>
            </a:r>
          </a:p>
        </p:txBody>
      </p:sp>
      <p:sp>
        <p:nvSpPr>
          <p:cNvPr id="176" name="Demokratyzacja Etiopii"/>
          <p:cNvSpPr txBox="1">
            <a:spLocks noGrp="1"/>
          </p:cNvSpPr>
          <p:nvPr>
            <p:ph type="ctrTitle"/>
          </p:nvPr>
        </p:nvSpPr>
        <p:spPr>
          <a:xfrm>
            <a:off x="631483" y="5770177"/>
            <a:ext cx="18089669" cy="2175646"/>
          </a:xfrm>
          <a:prstGeom prst="rect">
            <a:avLst/>
          </a:prstGeom>
          <a:solidFill>
            <a:srgbClr val="D0D2D6"/>
          </a:solidFill>
        </p:spPr>
        <p:txBody>
          <a:bodyPr/>
          <a:lstStyle>
            <a:lvl1pPr>
              <a:defRPr b="0">
                <a:latin typeface="Rockwell Bold"/>
                <a:ea typeface="Rockwell Bold"/>
                <a:cs typeface="Rockwell Bold"/>
                <a:sym typeface="Rockwell Bold"/>
              </a:defRPr>
            </a:lvl1pPr>
          </a:lstStyle>
          <a:p>
            <a:r>
              <a:t>Demokratyzacja Etiopii </a:t>
            </a:r>
          </a:p>
        </p:txBody>
      </p:sp>
      <p:sp>
        <p:nvSpPr>
          <p:cNvPr id="177" name="Etiopia jako kraj autorytarny"/>
          <p:cNvSpPr txBox="1">
            <a:spLocks noGrp="1"/>
          </p:cNvSpPr>
          <p:nvPr>
            <p:ph type="subTitle" sz="quarter" idx="1"/>
          </p:nvPr>
        </p:nvSpPr>
        <p:spPr>
          <a:xfrm>
            <a:off x="737647" y="8233885"/>
            <a:ext cx="9814314" cy="795989"/>
          </a:xfrm>
          <a:prstGeom prst="rect">
            <a:avLst/>
          </a:prstGeom>
          <a:solidFill>
            <a:srgbClr val="D5D5D5"/>
          </a:solidFill>
        </p:spPr>
        <p:txBody>
          <a:bodyPr>
            <a:normAutofit lnSpcReduction="10000"/>
          </a:bodyPr>
          <a:lstStyle>
            <a:lvl1pPr defTabSz="759459">
              <a:defRPr sz="5060" b="0">
                <a:latin typeface="Rockwell Bold"/>
                <a:ea typeface="Rockwell Bold"/>
                <a:cs typeface="Rockwell Bold"/>
                <a:sym typeface="Rockwell Bold"/>
              </a:defRPr>
            </a:lvl1pPr>
          </a:lstStyle>
          <a:p>
            <a:r>
              <a:t>Etiopia jako kraj autorytarny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" name="IMG_4765.jpeg" descr="IMG_4765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95663" y="1209685"/>
            <a:ext cx="14266462" cy="11296630"/>
          </a:xfrm>
          <a:prstGeom prst="rect">
            <a:avLst/>
          </a:prstGeom>
          <a:ln w="38100">
            <a:solidFill>
              <a:srgbClr val="000000"/>
            </a:solidFill>
            <a:miter lim="400000"/>
          </a:ln>
        </p:spPr>
      </p:pic>
      <p:sp>
        <p:nvSpPr>
          <p:cNvPr id="216" name="Democracy…"/>
          <p:cNvSpPr txBox="1">
            <a:spLocks noGrp="1"/>
          </p:cNvSpPr>
          <p:nvPr>
            <p:ph type="title" idx="4294967295"/>
          </p:nvPr>
        </p:nvSpPr>
        <p:spPr>
          <a:xfrm>
            <a:off x="775240" y="993248"/>
            <a:ext cx="7645562" cy="3318268"/>
          </a:xfrm>
          <a:prstGeom prst="rect">
            <a:avLst/>
          </a:prstGeom>
        </p:spPr>
        <p:txBody>
          <a:bodyPr/>
          <a:lstStyle/>
          <a:p>
            <a:pPr defTabSz="1365469">
              <a:defRPr sz="11200" spc="-224"/>
            </a:pPr>
            <a:r>
              <a:t>Democracy</a:t>
            </a:r>
          </a:p>
          <a:p>
            <a:pPr defTabSz="1365469">
              <a:defRPr sz="11200" spc="-224"/>
            </a:pPr>
            <a:r>
              <a:t>Index</a:t>
            </a:r>
          </a:p>
        </p:txBody>
      </p:sp>
      <p:sp>
        <p:nvSpPr>
          <p:cNvPr id="217" name="Line"/>
          <p:cNvSpPr/>
          <p:nvPr/>
        </p:nvSpPr>
        <p:spPr>
          <a:xfrm>
            <a:off x="731001" y="4266713"/>
            <a:ext cx="7734040" cy="1"/>
          </a:xfrm>
          <a:prstGeom prst="line">
            <a:avLst/>
          </a:prstGeom>
          <a:ln w="889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endParaRPr/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Tytuł slajdu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20" name="Podtytuł slajdu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221" name="IMG_4766.jpeg" descr="IMG_4766.jpeg"/>
          <p:cNvPicPr>
            <a:picLocks noChangeAspect="1"/>
          </p:cNvPicPr>
          <p:nvPr/>
        </p:nvPicPr>
        <p:blipFill>
          <a:blip r:embed="rId2"/>
          <a:srcRect l="1241" t="70245" b="4844"/>
          <a:stretch>
            <a:fillRect/>
          </a:stretch>
        </p:blipFill>
        <p:spPr>
          <a:xfrm>
            <a:off x="728082" y="5825996"/>
            <a:ext cx="22723726" cy="447783"/>
          </a:xfrm>
          <a:prstGeom prst="rect">
            <a:avLst/>
          </a:prstGeom>
          <a:ln w="12700">
            <a:miter lim="400000"/>
          </a:ln>
        </p:spPr>
      </p:pic>
      <p:pic>
        <p:nvPicPr>
          <p:cNvPr id="222" name="IMG_4767.jpeg" descr="IMG_4767.jpeg"/>
          <p:cNvPicPr>
            <a:picLocks noChangeAspect="1"/>
          </p:cNvPicPr>
          <p:nvPr/>
        </p:nvPicPr>
        <p:blipFill>
          <a:blip r:embed="rId3">
            <a:alphaModFix amt="98724"/>
          </a:blip>
          <a:srcRect l="11522" b="37988"/>
          <a:stretch>
            <a:fillRect/>
          </a:stretch>
        </p:blipFill>
        <p:spPr>
          <a:xfrm>
            <a:off x="1058465" y="4372419"/>
            <a:ext cx="22368256" cy="122478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59ED38F-2538-3AA5-84E1-D3349ACF55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6500" y="0"/>
            <a:ext cx="21971000" cy="13716000"/>
          </a:xfrm>
        </p:spPr>
        <p:txBody>
          <a:bodyPr anchor="ctr">
            <a:normAutofit/>
          </a:bodyPr>
          <a:lstStyle/>
          <a:p>
            <a:pPr algn="ctr"/>
            <a:r>
              <a:rPr lang="pl-PL" sz="18000" b="0" i="1" dirty="0">
                <a:latin typeface="Impact" panose="020B0806030902050204" pitchFamily="34" charset="0"/>
              </a:rPr>
              <a:t>DEMOKRACJA I HEGEMONICZNY STATUS ZACHODU NIE DZIAŁA</a:t>
            </a:r>
            <a:endParaRPr lang="pl-PL" sz="18000" b="0" dirty="0"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7645737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6A46605-EEEE-5C10-0BD2-BF17E90083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FREEDOM HOUSE </a:t>
            </a: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094F44F1-5AB8-47E3-98B9-39EE1C3646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22798" y="3299412"/>
            <a:ext cx="10954702" cy="7117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8101728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Etiopia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Etiopia </a:t>
            </a:r>
          </a:p>
        </p:txBody>
      </p:sp>
      <p:sp>
        <p:nvSpPr>
          <p:cNvPr id="180" name="Do XX wieki znana po nazwą Abisynia…"/>
          <p:cNvSpPr txBox="1">
            <a:spLocks noGrp="1"/>
          </p:cNvSpPr>
          <p:nvPr>
            <p:ph type="body" sz="half" idx="1"/>
          </p:nvPr>
        </p:nvSpPr>
        <p:spPr>
          <a:xfrm>
            <a:off x="1206500" y="3349809"/>
            <a:ext cx="8932581" cy="8256012"/>
          </a:xfrm>
          <a:prstGeom prst="rect">
            <a:avLst/>
          </a:prstGeom>
        </p:spPr>
        <p:txBody>
          <a:bodyPr/>
          <a:lstStyle/>
          <a:p>
            <a:pPr marL="656590" indent="-656590" defTabSz="775969">
              <a:spcBef>
                <a:spcPts val="1600"/>
              </a:spcBef>
              <a:buSzPct val="123000"/>
              <a:buChar char="•"/>
              <a:defRPr sz="5170" spc="-51"/>
            </a:pPr>
            <a:r>
              <a:t>Do XX wieki znana po nazwą Abisynia </a:t>
            </a:r>
          </a:p>
          <a:p>
            <a:pPr marL="656590" indent="-656590" defTabSz="775969">
              <a:spcBef>
                <a:spcPts val="1600"/>
              </a:spcBef>
              <a:buSzPct val="123000"/>
              <a:buChar char="•"/>
              <a:defRPr sz="5170" spc="-51"/>
            </a:pPr>
            <a:r>
              <a:t>2 kraj w Afryce z największa populacja ludności  </a:t>
            </a:r>
          </a:p>
          <a:p>
            <a:pPr marL="656590" indent="-656590" defTabSz="775969">
              <a:spcBef>
                <a:spcPts val="1600"/>
              </a:spcBef>
              <a:buSzPct val="123000"/>
              <a:buChar char="•"/>
              <a:defRPr sz="5170" spc="-51"/>
            </a:pPr>
            <a:r>
              <a:t>10 kraj co do wielkości </a:t>
            </a:r>
          </a:p>
          <a:p>
            <a:pPr marL="656590" indent="-656590" defTabSz="775969">
              <a:spcBef>
                <a:spcPts val="1600"/>
              </a:spcBef>
              <a:buSzPct val="123000"/>
              <a:buChar char="•"/>
              <a:defRPr sz="5170" spc="-51"/>
            </a:pPr>
            <a:r>
              <a:t>wzrost PKB jest na wysokim poziomie, jednak dochód na mieszkańca należy do najniższych na świecie </a:t>
            </a:r>
          </a:p>
        </p:txBody>
      </p:sp>
      <p:pic>
        <p:nvPicPr>
          <p:cNvPr id="181" name="IMG_4768.jpeg" descr="IMG_4768.jpeg"/>
          <p:cNvPicPr>
            <a:picLocks noChangeAspect="1"/>
          </p:cNvPicPr>
          <p:nvPr/>
        </p:nvPicPr>
        <p:blipFill>
          <a:blip r:embed="rId2"/>
          <a:srcRect l="4007" b="729"/>
          <a:stretch>
            <a:fillRect/>
          </a:stretch>
        </p:blipFill>
        <p:spPr>
          <a:xfrm>
            <a:off x="11607521" y="-92472"/>
            <a:ext cx="14255395" cy="1379963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spodarka Etiopii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Gospodarka Etiopii</a:t>
            </a:r>
          </a:p>
        </p:txBody>
      </p:sp>
      <p:sp>
        <p:nvSpPr>
          <p:cNvPr id="184" name="Podtytuł slajdu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85" name="opiera sie głównie na rolnictwie, które stanowi 46 % PKB i 85% całego zatrudnienia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opiera sie głównie na rolnictwie, które stanowi 46 % PKB i 85% całego zatrudnienia </a:t>
            </a:r>
          </a:p>
          <a:p>
            <a:r>
              <a:t>częste susze </a:t>
            </a:r>
          </a:p>
          <a:p>
            <a:r>
              <a:t>złe praktyki upraw </a:t>
            </a:r>
          </a:p>
          <a:p>
            <a:r>
              <a:t>kawa jest głównym towarem eksportowym </a:t>
            </a:r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Cesarz Haile Sellassie (1930-1974)"/>
          <p:cNvSpPr txBox="1">
            <a:spLocks noGrp="1"/>
          </p:cNvSpPr>
          <p:nvPr>
            <p:ph type="title"/>
          </p:nvPr>
        </p:nvSpPr>
        <p:spPr>
          <a:xfrm>
            <a:off x="1206500" y="1468197"/>
            <a:ext cx="12601351" cy="1555910"/>
          </a:xfrm>
          <a:prstGeom prst="rect">
            <a:avLst/>
          </a:prstGeom>
        </p:spPr>
        <p:txBody>
          <a:bodyPr/>
          <a:lstStyle>
            <a:lvl1pPr defTabSz="1804370">
              <a:defRPr sz="6290" spc="-125"/>
            </a:lvl1pPr>
          </a:lstStyle>
          <a:p>
            <a:r>
              <a:t>Cesarz Haile Sellassie (1930-1974) </a:t>
            </a:r>
          </a:p>
        </p:txBody>
      </p:sp>
      <p:sp>
        <p:nvSpPr>
          <p:cNvPr id="188" name="Amhara"/>
          <p:cNvSpPr txBox="1">
            <a:spLocks noGrp="1"/>
          </p:cNvSpPr>
          <p:nvPr>
            <p:ph type="body" idx="21"/>
          </p:nvPr>
        </p:nvSpPr>
        <p:spPr>
          <a:xfrm>
            <a:off x="1206500" y="2475251"/>
            <a:ext cx="13317372" cy="914322"/>
          </a:xfrm>
          <a:prstGeom prst="rect">
            <a:avLst/>
          </a:prstGeom>
        </p:spPr>
        <p:txBody>
          <a:bodyPr/>
          <a:lstStyle>
            <a:lvl1pPr defTabSz="800735">
              <a:defRPr sz="5335"/>
            </a:lvl1pPr>
          </a:lstStyle>
          <a:p>
            <a:r>
              <a:t>Amhara </a:t>
            </a:r>
          </a:p>
        </p:txBody>
      </p:sp>
      <p:sp>
        <p:nvSpPr>
          <p:cNvPr id="189" name="zaczął centralizować władzę  w ramach własnej grupy etnicznej Amhara…"/>
          <p:cNvSpPr txBox="1">
            <a:spLocks noGrp="1"/>
          </p:cNvSpPr>
          <p:nvPr>
            <p:ph type="body" sz="half" idx="1"/>
          </p:nvPr>
        </p:nvSpPr>
        <p:spPr>
          <a:xfrm>
            <a:off x="1338205" y="4008031"/>
            <a:ext cx="12785472" cy="8256012"/>
          </a:xfrm>
          <a:prstGeom prst="rect">
            <a:avLst/>
          </a:prstGeom>
        </p:spPr>
        <p:txBody>
          <a:bodyPr/>
          <a:lstStyle/>
          <a:p>
            <a:pPr marL="487680" indent="-487680" defTabSz="1950671">
              <a:spcBef>
                <a:spcPts val="3600"/>
              </a:spcBef>
              <a:defRPr sz="3840"/>
            </a:pPr>
            <a:r>
              <a:t>zaczął centralizować władzę  w ramach własnej grupy etnicznej Amhara </a:t>
            </a:r>
          </a:p>
          <a:p>
            <a:pPr marL="487680" indent="-487680" defTabSz="1950671">
              <a:spcBef>
                <a:spcPts val="3600"/>
              </a:spcBef>
              <a:defRPr sz="3840"/>
            </a:pPr>
            <a:r>
              <a:t>Amhara byli długo dominująca grupa etniczna w Etiopii </a:t>
            </a:r>
          </a:p>
          <a:p>
            <a:pPr marL="487680" indent="-487680" defTabSz="1950671">
              <a:spcBef>
                <a:spcPts val="3600"/>
              </a:spcBef>
              <a:defRPr sz="3840"/>
            </a:pPr>
            <a:r>
              <a:t>1955 rok język amharski stał się oficjalnym językiem państwowym </a:t>
            </a:r>
          </a:p>
          <a:p>
            <a:pPr marL="487680" indent="-487680" defTabSz="1950671">
              <a:spcBef>
                <a:spcPts val="3600"/>
              </a:spcBef>
              <a:defRPr sz="3840"/>
            </a:pPr>
            <a:r>
              <a:t>Ich hegemonia kulturowa została skonsolidowana pod rządami Selassie, który ogłosił amharski oficjalnym językiem etiopskim</a:t>
            </a:r>
          </a:p>
          <a:p>
            <a:pPr marL="487680" indent="-487680" defTabSz="1950671">
              <a:spcBef>
                <a:spcPts val="3600"/>
              </a:spcBef>
              <a:defRPr sz="3840"/>
            </a:pPr>
            <a:r>
              <a:t>oraz pod rządami jego następcy Mengistu</a:t>
            </a:r>
          </a:p>
          <a:p>
            <a:pPr marL="487680" indent="-487680" defTabSz="1950671">
              <a:spcBef>
                <a:spcPts val="3600"/>
              </a:spcBef>
              <a:defRPr sz="3840"/>
            </a:pPr>
            <a:r>
              <a:t> nie-Amhara byli aktywnie wykluczani ze stanowisk władzy politycznej i gospodarczej</a:t>
            </a:r>
          </a:p>
        </p:txBody>
      </p:sp>
      <p:pic>
        <p:nvPicPr>
          <p:cNvPr id="190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47036" y="-31819"/>
            <a:ext cx="9778755" cy="1377963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DERG 1975-199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DERG 1975-1991 </a:t>
            </a:r>
          </a:p>
        </p:txBody>
      </p:sp>
      <p:sp>
        <p:nvSpPr>
          <p:cNvPr id="193" name="Amhara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r>
              <a:t>Amhara </a:t>
            </a:r>
          </a:p>
        </p:txBody>
      </p:sp>
      <p:sp>
        <p:nvSpPr>
          <p:cNvPr id="194" name="DERG obalił imperium etiopskie i cesarza Haile Selassie w zamachu stanu 12 września 1974 r., Ustanawiając Etiopię jako państwo marksistowsko-leninowskie pod rządami junty wojskowej i rządu tymczasowego.…"/>
          <p:cNvSpPr txBox="1">
            <a:spLocks noGrp="1"/>
          </p:cNvSpPr>
          <p:nvPr>
            <p:ph type="body" sz="half" idx="1"/>
          </p:nvPr>
        </p:nvSpPr>
        <p:spPr>
          <a:xfrm>
            <a:off x="1206500" y="4248504"/>
            <a:ext cx="11139239" cy="8256012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469391" indent="-469391" defTabSz="1877520">
              <a:lnSpc>
                <a:spcPct val="90000"/>
              </a:lnSpc>
              <a:spcBef>
                <a:spcPts val="3400"/>
              </a:spcBef>
              <a:buSzPct val="123000"/>
              <a:buChar char="•"/>
              <a:defRPr sz="3696" spc="0"/>
            </a:pPr>
            <a:r>
              <a:t>DERG obalił imperium etiopskie i cesarza Haile Selassie w zamachu stanu 12 września 1974 r., Ustanawiając Etiopię jako państwo marksistowsko-leninowskie pod rządami junty wojskowej i rządu tymczasowego.</a:t>
            </a:r>
          </a:p>
          <a:p>
            <a:pPr marL="469391" indent="-469391" defTabSz="1877520">
              <a:lnSpc>
                <a:spcPct val="90000"/>
              </a:lnSpc>
              <a:spcBef>
                <a:spcPts val="3400"/>
              </a:spcBef>
              <a:buSzPct val="123000"/>
              <a:buChar char="•"/>
              <a:defRPr sz="3696" spc="0"/>
            </a:pPr>
            <a:r>
              <a:t>Wojna domowa 1974-1991</a:t>
            </a:r>
          </a:p>
          <a:p>
            <a:pPr marL="469391" indent="-469391" defTabSz="1877520">
              <a:lnSpc>
                <a:spcPct val="90000"/>
              </a:lnSpc>
              <a:spcBef>
                <a:spcPts val="3400"/>
              </a:spcBef>
              <a:buSzPct val="123000"/>
              <a:buChar char="•"/>
              <a:defRPr sz="3696" spc="0"/>
            </a:pPr>
            <a:r>
              <a:t>W marcu 1975 r. Derg zniósł monarchię i ustanowił Etiopię jako państwo marksistowsko-leninowskie</a:t>
            </a:r>
          </a:p>
          <a:p>
            <a:pPr marL="469391" indent="-469391" defTabSz="1877520">
              <a:lnSpc>
                <a:spcPct val="90000"/>
              </a:lnSpc>
              <a:spcBef>
                <a:spcPts val="3400"/>
              </a:spcBef>
              <a:buSzPct val="123000"/>
              <a:buChar char="•"/>
              <a:defRPr sz="3696" spc="0"/>
            </a:pPr>
            <a:r>
              <a:t>TPLF zagrożeniem dla jedności narodu </a:t>
            </a:r>
          </a:p>
          <a:p>
            <a:pPr marL="469391" indent="-469391" defTabSz="1877520">
              <a:lnSpc>
                <a:spcPct val="90000"/>
              </a:lnSpc>
              <a:spcBef>
                <a:spcPts val="3400"/>
              </a:spcBef>
              <a:buSzPct val="123000"/>
              <a:buChar char="•"/>
              <a:defRPr sz="3696" spc="0"/>
            </a:pPr>
            <a:r>
              <a:t>Amharowie pozostali grupą dominującą ze względu na walory edukacyjne i doświadczenie w kierowaniu państwem</a:t>
            </a:r>
          </a:p>
        </p:txBody>
      </p:sp>
      <p:pic>
        <p:nvPicPr>
          <p:cNvPr id="195" name="Image" descr="Image"/>
          <p:cNvPicPr>
            <a:picLocks noChangeAspect="1"/>
          </p:cNvPicPr>
          <p:nvPr/>
        </p:nvPicPr>
        <p:blipFill>
          <a:blip r:embed="rId2"/>
          <a:srcRect l="38987"/>
          <a:stretch>
            <a:fillRect/>
          </a:stretch>
        </p:blipFill>
        <p:spPr>
          <a:xfrm>
            <a:off x="12782967" y="-2997"/>
            <a:ext cx="11749598" cy="1413114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EPRDF 1992-2005"/>
          <p:cNvSpPr txBox="1">
            <a:spLocks noGrp="1"/>
          </p:cNvSpPr>
          <p:nvPr>
            <p:ph type="title"/>
          </p:nvPr>
        </p:nvSpPr>
        <p:spPr>
          <a:xfrm>
            <a:off x="9798754" y="793091"/>
            <a:ext cx="21971001" cy="1435101"/>
          </a:xfrm>
          <a:prstGeom prst="rect">
            <a:avLst/>
          </a:prstGeom>
        </p:spPr>
        <p:txBody>
          <a:bodyPr/>
          <a:lstStyle>
            <a:lvl1pPr defTabSz="1828754">
              <a:defRPr sz="8700" spc="-174"/>
            </a:lvl1pPr>
          </a:lstStyle>
          <a:p>
            <a:r>
              <a:t>EPRDF 1992-2005 </a:t>
            </a:r>
          </a:p>
        </p:txBody>
      </p:sp>
      <p:sp>
        <p:nvSpPr>
          <p:cNvPr id="198" name="Zdominowany przez Tigry"/>
          <p:cNvSpPr txBox="1">
            <a:spLocks noGrp="1"/>
          </p:cNvSpPr>
          <p:nvPr>
            <p:ph type="body" idx="21"/>
          </p:nvPr>
        </p:nvSpPr>
        <p:spPr>
          <a:xfrm>
            <a:off x="9798754" y="2355185"/>
            <a:ext cx="21971001" cy="934780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r>
              <a:t>Zdominowany przez Tigry </a:t>
            </a:r>
          </a:p>
        </p:txBody>
      </p:sp>
      <p:sp>
        <p:nvSpPr>
          <p:cNvPr id="199" name="przejęcie władzy w 1991 roku przez Etiopski Ludowo-Rewolucyjny Front Demokratyczny (EPRDF)…"/>
          <p:cNvSpPr txBox="1">
            <a:spLocks noGrp="1"/>
          </p:cNvSpPr>
          <p:nvPr>
            <p:ph type="body" sz="half" idx="1"/>
          </p:nvPr>
        </p:nvSpPr>
        <p:spPr>
          <a:xfrm>
            <a:off x="9901042" y="4493997"/>
            <a:ext cx="12949134" cy="8256012"/>
          </a:xfrm>
          <a:prstGeom prst="rect">
            <a:avLst/>
          </a:prstGeom>
        </p:spPr>
        <p:txBody>
          <a:bodyPr/>
          <a:lstStyle/>
          <a:p>
            <a:pPr marL="408431" indent="-408431" defTabSz="1633687">
              <a:lnSpc>
                <a:spcPct val="90000"/>
              </a:lnSpc>
              <a:spcBef>
                <a:spcPts val="3000"/>
              </a:spcBef>
              <a:buSzPct val="123000"/>
              <a:buChar char="•"/>
              <a:defRPr sz="3216" spc="0"/>
            </a:pPr>
            <a:r>
              <a:t>przejęcie władzy w 1991 roku przez Etiopski Ludowo-Rewolucyjny Front Demokratyczny (EPRDF)</a:t>
            </a:r>
          </a:p>
          <a:p>
            <a:pPr marL="408431" indent="-408431" defTabSz="1633687">
              <a:lnSpc>
                <a:spcPct val="90000"/>
              </a:lnSpc>
              <a:spcBef>
                <a:spcPts val="3000"/>
              </a:spcBef>
              <a:buSzPct val="123000"/>
              <a:buChar char="•"/>
              <a:defRPr sz="3216" spc="0"/>
            </a:pPr>
            <a:r>
              <a:t>ruch marksistowski</a:t>
            </a:r>
          </a:p>
          <a:p>
            <a:pPr marL="408431" indent="-408431" defTabSz="1633687">
              <a:lnSpc>
                <a:spcPct val="90000"/>
              </a:lnSpc>
              <a:spcBef>
                <a:spcPts val="3000"/>
              </a:spcBef>
              <a:buSzPct val="123000"/>
              <a:buChar char="•"/>
              <a:defRPr sz="3216" spc="0"/>
            </a:pPr>
            <a:r>
              <a:t>„Etiopia bez wojny” </a:t>
            </a:r>
          </a:p>
          <a:p>
            <a:pPr marL="408431" indent="-408431" defTabSz="1633687">
              <a:lnSpc>
                <a:spcPct val="90000"/>
              </a:lnSpc>
              <a:spcBef>
                <a:spcPts val="3000"/>
              </a:spcBef>
              <a:buSzPct val="123000"/>
              <a:buChar char="•"/>
              <a:defRPr sz="3216" spc="0"/>
            </a:pPr>
            <a:r>
              <a:t>wdrożyli oni radykalny program decentralizacji w kierunku regionalnych jednostek etnicznych.  </a:t>
            </a:r>
          </a:p>
          <a:p>
            <a:pPr marL="408431" indent="-408431" defTabSz="1633687">
              <a:lnSpc>
                <a:spcPct val="90000"/>
              </a:lnSpc>
              <a:spcBef>
                <a:spcPts val="3000"/>
              </a:spcBef>
              <a:buSzPct val="123000"/>
              <a:buChar char="•"/>
              <a:defRPr sz="3216" spc="0"/>
            </a:pPr>
            <a:r>
              <a:t>od tego czasu Etiopia stopniowo przekształciła się w republikę federalną</a:t>
            </a:r>
          </a:p>
          <a:p>
            <a:pPr marL="408431" indent="-408431" defTabSz="1633687">
              <a:lnSpc>
                <a:spcPct val="90000"/>
              </a:lnSpc>
              <a:spcBef>
                <a:spcPts val="3000"/>
              </a:spcBef>
              <a:buSzPct val="123000"/>
              <a:buChar char="•"/>
              <a:defRPr sz="3216" spc="0"/>
            </a:pPr>
            <a:r>
              <a:t>rząd EPRDF jest zarówno rozwiązaniem jak i przyczyna napięć etnicznych </a:t>
            </a:r>
          </a:p>
          <a:p>
            <a:pPr marL="408431" indent="-408431" defTabSz="1633687">
              <a:lnSpc>
                <a:spcPct val="90000"/>
              </a:lnSpc>
              <a:spcBef>
                <a:spcPts val="3000"/>
              </a:spcBef>
              <a:buSzPct val="123000"/>
              <a:buChar char="•"/>
              <a:defRPr sz="3216" spc="0"/>
            </a:pPr>
            <a:r>
              <a:t>Większość populacji czuła się ignorowana w czasie spowolnienia gospodarczego.  W ten sposób TPLF straciła kontrolę nad władzą, a następnie były premier i przywódca EPRDF złożył rezygnację </a:t>
            </a:r>
          </a:p>
        </p:txBody>
      </p:sp>
      <p:pic>
        <p:nvPicPr>
          <p:cNvPr id="200" name="Image" descr="Image"/>
          <p:cNvPicPr>
            <a:picLocks noChangeAspect="1"/>
          </p:cNvPicPr>
          <p:nvPr/>
        </p:nvPicPr>
        <p:blipFill>
          <a:blip r:embed="rId2"/>
          <a:srcRect l="44154" r="12690"/>
          <a:stretch>
            <a:fillRect/>
          </a:stretch>
        </p:blipFill>
        <p:spPr>
          <a:xfrm>
            <a:off x="-259058" y="-45641"/>
            <a:ext cx="8973918" cy="1380741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ACA7481-29D0-7789-86BC-22AA78FA34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TPLF – Tigray People’s Liberation Front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6CEF5567-3C2F-A8EA-B4E2-1CFF3015A31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pl-PL" dirty="0"/>
              <a:t>1991- 2018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080DB301-5899-81D5-7983-AC61923A035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685800" indent="-685800">
              <a:buFontTx/>
              <a:buChar char="-"/>
            </a:pPr>
            <a:r>
              <a:rPr lang="pl-PL" dirty="0"/>
              <a:t>Represja kultury rządzenia </a:t>
            </a:r>
          </a:p>
          <a:p>
            <a:pPr marL="685800" indent="-685800">
              <a:buFontTx/>
              <a:buChar char="-"/>
            </a:pPr>
            <a:r>
              <a:rPr lang="pl-PL" dirty="0"/>
              <a:t>Marksistowsko-leninowska polityka zarówno ideologicznie jak gospodarczo </a:t>
            </a:r>
          </a:p>
          <a:p>
            <a:pPr marL="685800" indent="-685800">
              <a:buFontTx/>
              <a:buChar char="-"/>
            </a:pPr>
            <a:r>
              <a:rPr lang="pl-PL" dirty="0"/>
              <a:t>Organizacja terrorystyczna poziomu 3 (wg USA)</a:t>
            </a:r>
          </a:p>
          <a:p>
            <a:pPr marL="685800" indent="-685800">
              <a:buFontTx/>
              <a:buChar char="-"/>
            </a:pPr>
            <a:r>
              <a:rPr lang="pl-PL" dirty="0"/>
              <a:t>Przeciwnik: Erytrea </a:t>
            </a:r>
          </a:p>
          <a:p>
            <a:pPr marL="685800" indent="-685800">
              <a:buFontTx/>
              <a:buChar char="-"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128284231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3E5B62A-4B7D-30D2-88F3-67FEE5E1E3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WYBORY 2018 Abiy Ahmed 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8A544D0C-9BCC-8599-CB1D-C61E6744ABE5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pl-PL" dirty="0"/>
              <a:t>wybory 2018 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A1278F4F-3905-368A-6C36-1A210A6927D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pPr marL="685800" indent="-685800">
              <a:buFontTx/>
              <a:buChar char="-"/>
            </a:pPr>
            <a:r>
              <a:rPr lang="pl-PL" dirty="0"/>
              <a:t>Około 80 % frekwencja </a:t>
            </a:r>
          </a:p>
          <a:p>
            <a:pPr marL="685800" indent="-685800">
              <a:buFontTx/>
              <a:buChar char="-"/>
            </a:pPr>
            <a:r>
              <a:rPr lang="pl-PL" dirty="0"/>
              <a:t>Planowane sondaże były kamieniem milowym w demokratycznych przemianach kraju</a:t>
            </a:r>
          </a:p>
          <a:p>
            <a:pPr marL="685800" indent="-685800">
              <a:buFontTx/>
              <a:buChar char="-"/>
            </a:pPr>
            <a:r>
              <a:rPr lang="pl-PL" dirty="0"/>
              <a:t>Pierwsze pokojowe, demokratyczne wybory </a:t>
            </a:r>
          </a:p>
          <a:p>
            <a:pPr marL="685800" indent="-685800">
              <a:buFontTx/>
              <a:buChar char="-"/>
            </a:pPr>
            <a:r>
              <a:rPr lang="pl-PL" dirty="0"/>
              <a:t>100 lokalnych i 100 międzynarodowych obserwatorów wyborów</a:t>
            </a:r>
          </a:p>
          <a:p>
            <a:pPr marL="685800" indent="-685800">
              <a:buFontTx/>
              <a:buChar char="-"/>
            </a:pPr>
            <a:r>
              <a:rPr lang="pl-PL" dirty="0"/>
              <a:t>Dumny zachód, jednak brak gratulacji </a:t>
            </a:r>
          </a:p>
          <a:p>
            <a:pPr marL="685800" indent="-685800">
              <a:buFontTx/>
              <a:buChar char="-"/>
            </a:pPr>
            <a:r>
              <a:rPr lang="pl-PL" dirty="0"/>
              <a:t>Brak poparcia demokracji utrudnia późniejsze zwycięstwa demokratyczne </a:t>
            </a:r>
          </a:p>
          <a:p>
            <a:pPr marL="685800" indent="-685800">
              <a:buFontTx/>
              <a:buChar char="-"/>
            </a:pPr>
            <a:r>
              <a:rPr lang="pl-PL" dirty="0"/>
              <a:t>Podważanie postępu przez Unie Europejska oraz Stany Zjednoczone </a:t>
            </a:r>
          </a:p>
        </p:txBody>
      </p:sp>
    </p:spTree>
    <p:extLst>
      <p:ext uri="{BB962C8B-B14F-4D97-AF65-F5344CB8AC3E}">
        <p14:creationId xmlns:p14="http://schemas.microsoft.com/office/powerpoint/2010/main" val="608346931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5B0D1B2-CAAC-F890-93DF-7940DFD06B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/>
              <a:t>Hachalu</a:t>
            </a:r>
            <a:r>
              <a:rPr lang="pl-PL" dirty="0"/>
              <a:t> </a:t>
            </a:r>
            <a:r>
              <a:rPr lang="pl-PL" dirty="0" err="1"/>
              <a:t>Hundessy</a:t>
            </a:r>
            <a:r>
              <a:rPr lang="pl-PL" dirty="0"/>
              <a:t> 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0CE9649C-7270-AC0B-9952-C2F9E491AD8D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D28EE817-B262-C5BC-D096-5A0A0EC5A3F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/>
              <a:t>Gwałtowne protesty w regionie </a:t>
            </a:r>
            <a:r>
              <a:rPr lang="pl-PL" dirty="0" err="1"/>
              <a:t>Oromia</a:t>
            </a:r>
            <a:r>
              <a:rPr lang="pl-PL" dirty="0"/>
              <a:t> </a:t>
            </a:r>
          </a:p>
          <a:p>
            <a:r>
              <a:rPr lang="pl-PL" dirty="0"/>
              <a:t>Zginęło 239 osób w tym wielu cywilów </a:t>
            </a:r>
          </a:p>
          <a:p>
            <a:r>
              <a:rPr lang="pl-PL" dirty="0"/>
              <a:t>Fala aresztowań </a:t>
            </a:r>
          </a:p>
        </p:txBody>
      </p:sp>
    </p:spTree>
    <p:extLst>
      <p:ext uri="{BB962C8B-B14F-4D97-AF65-F5344CB8AC3E}">
        <p14:creationId xmlns:p14="http://schemas.microsoft.com/office/powerpoint/2010/main" val="2720899335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4FE522B-F43F-1F0A-11A7-2FECCF07FC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Abiy Ahmed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882FA53A-B2A4-886C-0505-73F31F1DB56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6C0FE83D-4076-CFBC-FE59-5EEEFB7783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685800" indent="-685800">
              <a:buFontTx/>
              <a:buChar char="-"/>
            </a:pPr>
            <a:r>
              <a:rPr lang="pl-PL" dirty="0"/>
              <a:t>Premier od 2018 r. </a:t>
            </a:r>
          </a:p>
          <a:p>
            <a:pPr marL="685800" indent="-685800">
              <a:buFontTx/>
              <a:buChar char="-"/>
            </a:pPr>
            <a:r>
              <a:rPr lang="pl-PL" dirty="0"/>
              <a:t>Rezygnacja premiera Hajle Mariam Desalenga</a:t>
            </a:r>
          </a:p>
          <a:p>
            <a:pPr marL="685800" indent="-685800">
              <a:buFontTx/>
              <a:buChar char="-"/>
            </a:pPr>
            <a:r>
              <a:rPr lang="pl-PL" dirty="0"/>
              <a:t>Reforma państwa </a:t>
            </a:r>
          </a:p>
          <a:p>
            <a:pPr marL="685800" indent="-685800">
              <a:buFontTx/>
              <a:buChar char="-"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599927531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68C99DD-F0DA-E876-1E5B-3A333C0CE7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6500" y="0"/>
            <a:ext cx="21971000" cy="13716000"/>
          </a:xfrm>
        </p:spPr>
        <p:txBody>
          <a:bodyPr anchor="ctr">
            <a:normAutofit fontScale="90000"/>
          </a:bodyPr>
          <a:lstStyle/>
          <a:p>
            <a:pPr algn="ctr"/>
            <a:r>
              <a:rPr lang="en-US" sz="20000" b="0" i="1" dirty="0">
                <a:solidFill>
                  <a:srgbClr val="020202"/>
                </a:solidFill>
                <a:effectLst/>
                <a:latin typeface="Impact" panose="020B0806030902050204" pitchFamily="34" charset="0"/>
              </a:rPr>
              <a:t>Failure to Stand for Democracy in Ethiopia Has Weakened Democracy Worldwide</a:t>
            </a:r>
            <a:endParaRPr lang="pl-PL" b="0" dirty="0"/>
          </a:p>
        </p:txBody>
      </p:sp>
    </p:spTree>
    <p:extLst>
      <p:ext uri="{BB962C8B-B14F-4D97-AF65-F5344CB8AC3E}">
        <p14:creationId xmlns:p14="http://schemas.microsoft.com/office/powerpoint/2010/main" val="3132370077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892B253-5651-1C1E-BAD5-683FFA9BAB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KONFLIKT W TIGRAJU 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8C2BB2D6-2362-01C0-0A81-8A59892BEF8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75881CEF-2A29-5DD7-A3C6-5565E635F46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685800" indent="-685800">
              <a:buFontTx/>
              <a:buChar char="-"/>
            </a:pPr>
            <a:r>
              <a:rPr lang="pl-PL" dirty="0"/>
              <a:t>Przełożenie wyborów rządu Abiy w 2020 r. z powodu Covid-19</a:t>
            </a:r>
          </a:p>
          <a:p>
            <a:pPr marL="685800" indent="-685800">
              <a:buFontTx/>
              <a:buChar char="-"/>
            </a:pPr>
            <a:r>
              <a:rPr lang="pl-PL" dirty="0"/>
              <a:t>78 innych krajów w tym samym roku również przełożyło wybory </a:t>
            </a:r>
          </a:p>
          <a:p>
            <a:pPr marL="685800" indent="-685800">
              <a:buFontTx/>
              <a:buChar char="-"/>
            </a:pPr>
            <a:r>
              <a:rPr lang="pl-PL" dirty="0"/>
              <a:t>TPLF oskarżył rząd Abiy o ludobójstwo </a:t>
            </a:r>
          </a:p>
          <a:p>
            <a:pPr marL="685800" indent="-685800">
              <a:buFontTx/>
              <a:buChar char="-"/>
            </a:pPr>
            <a:r>
              <a:rPr lang="pl-PL" dirty="0"/>
              <a:t>Wycofanie dotacji budżetowych z Rady Regionalnej Tigraju</a:t>
            </a:r>
          </a:p>
          <a:p>
            <a:pPr marL="685800" indent="-685800">
              <a:buFontTx/>
              <a:buChar char="-"/>
            </a:pPr>
            <a:r>
              <a:rPr lang="pl-PL" dirty="0" err="1"/>
              <a:t>Tigraj</a:t>
            </a:r>
            <a:r>
              <a:rPr lang="pl-PL" dirty="0"/>
              <a:t> nie uznał władzy ustawodawczej i </a:t>
            </a:r>
            <a:r>
              <a:rPr lang="pl-PL" dirty="0" err="1"/>
              <a:t>wykonwczej</a:t>
            </a:r>
            <a:r>
              <a:rPr lang="pl-PL" dirty="0"/>
              <a:t> rządu federalnego </a:t>
            </a:r>
          </a:p>
          <a:p>
            <a:pPr marL="685800" indent="-685800">
              <a:buFontTx/>
              <a:buChar char="-"/>
            </a:pPr>
            <a:r>
              <a:rPr lang="pl-PL" dirty="0"/>
              <a:t>Atak wojskowy Abiy po tym jak TPLF zaatakowały Etiopską armię</a:t>
            </a:r>
          </a:p>
          <a:p>
            <a:pPr marL="685800" indent="-685800">
              <a:buFontTx/>
              <a:buChar char="-"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558745102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Tytuł programu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03" name="W 1991 roku, kiedy Ludowy Front Wyzwolenia Tigray (TPLF) obalił juntę wojskową („Derg”) pod przywództwem Mengistu Haile Mariam i przyniósł 17 lat buntu  - walka wyzwoleńcza do końca.…"/>
          <p:cNvSpPr txBox="1">
            <a:spLocks noGrp="1"/>
          </p:cNvSpPr>
          <p:nvPr>
            <p:ph type="body" idx="1"/>
          </p:nvPr>
        </p:nvSpPr>
        <p:spPr>
          <a:xfrm>
            <a:off x="1206500" y="3349809"/>
            <a:ext cx="21577045" cy="8256012"/>
          </a:xfrm>
          <a:prstGeom prst="rect">
            <a:avLst/>
          </a:prstGeom>
        </p:spPr>
        <p:txBody>
          <a:bodyPr/>
          <a:lstStyle/>
          <a:p>
            <a:pPr defTabSz="767715">
              <a:spcBef>
                <a:spcPts val="1600"/>
              </a:spcBef>
              <a:defRPr sz="5115" spc="-51"/>
            </a:pPr>
            <a:r>
              <a:t>W 1991 roku, kiedy Ludowy Front Wyzwolenia Tigray (TPLF) obalił juntę wojskową („Derg”) pod przywództwem Mengistu Haile Mariam i przyniósł 17 lat buntu  - walka wyzwoleńcza do końca.  </a:t>
            </a:r>
          </a:p>
          <a:p>
            <a:pPr defTabSz="767715">
              <a:spcBef>
                <a:spcPts val="1600"/>
              </a:spcBef>
              <a:defRPr sz="5115" spc="-51"/>
            </a:pPr>
            <a:r>
              <a:t>Był to przełomowy moment, który zakończył przedłużający się okres surowych prześladowań, w trakcie których dziesiątki tysięcy Etiopczyków zaginęło, zginęło, uciekło lub zostało uwięzionych. </a:t>
            </a:r>
          </a:p>
          <a:p>
            <a:pPr defTabSz="767715">
              <a:spcBef>
                <a:spcPts val="1600"/>
              </a:spcBef>
              <a:defRPr sz="5115" spc="-51"/>
            </a:pPr>
            <a:r>
              <a:t>Był to również początek okresu 1991–95, w którym ukształtowało się obecne porozumienie polityczne w Etiopii między  różne partie polityczne, które tworzą Etiopski Ludowo-Rewolucyjno-Demokratyczny Front (EPRDF).</a:t>
            </a:r>
          </a:p>
        </p:txBody>
      </p:sp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Abiy Ahmed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Abiy Ahmed </a:t>
            </a:r>
          </a:p>
        </p:txBody>
      </p:sp>
      <p:sp>
        <p:nvSpPr>
          <p:cNvPr id="206" name="oromo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r>
              <a:rPr dirty="0"/>
              <a:t> </a:t>
            </a:r>
          </a:p>
        </p:txBody>
      </p:sp>
      <p:sp>
        <p:nvSpPr>
          <p:cNvPr id="207" name="W 2018 roku został premierem…"/>
          <p:cNvSpPr txBox="1">
            <a:spLocks noGrp="1"/>
          </p:cNvSpPr>
          <p:nvPr>
            <p:ph type="body" sz="half" idx="1"/>
          </p:nvPr>
        </p:nvSpPr>
        <p:spPr>
          <a:xfrm>
            <a:off x="1206500" y="4248504"/>
            <a:ext cx="11421302" cy="8256012"/>
          </a:xfrm>
          <a:prstGeom prst="rect">
            <a:avLst/>
          </a:prstGeom>
        </p:spPr>
        <p:txBody>
          <a:bodyPr/>
          <a:lstStyle/>
          <a:p>
            <a:pPr marL="600709" indent="-600709" defTabSz="709930">
              <a:spcBef>
                <a:spcPts val="1500"/>
              </a:spcBef>
              <a:buSzPct val="123000"/>
              <a:buChar char="•"/>
              <a:defRPr sz="4730" spc="-47"/>
            </a:pPr>
            <a:r>
              <a:t>W 2018 roku został premierem </a:t>
            </a:r>
          </a:p>
          <a:p>
            <a:pPr marL="600709" indent="-600709" defTabSz="709930">
              <a:spcBef>
                <a:spcPts val="1500"/>
              </a:spcBef>
              <a:buSzPct val="123000"/>
              <a:buChar char="•"/>
              <a:defRPr sz="4730" spc="-47"/>
            </a:pPr>
            <a:r>
              <a:t>Równość ponad 100 różnych grup etnicznych </a:t>
            </a:r>
          </a:p>
          <a:p>
            <a:pPr marL="600709" indent="-600709" defTabSz="709930">
              <a:spcBef>
                <a:spcPts val="1500"/>
              </a:spcBef>
              <a:buSzPct val="123000"/>
              <a:buChar char="•"/>
              <a:defRPr sz="4730" spc="-47"/>
            </a:pPr>
            <a:r>
              <a:t>W 2019 roku przyznano mu Pokojową Nagrodą Nobla </a:t>
            </a:r>
          </a:p>
          <a:p>
            <a:pPr marL="600709" indent="-600709" defTabSz="709930">
              <a:spcBef>
                <a:spcPts val="1500"/>
              </a:spcBef>
              <a:buSzPct val="123000"/>
              <a:buChar char="•"/>
              <a:defRPr sz="4730" spc="-47"/>
            </a:pPr>
            <a:r>
              <a:t>Traktat pokojowy = traktat wojenny </a:t>
            </a:r>
          </a:p>
          <a:p>
            <a:pPr marL="600709" indent="-600709" defTabSz="709930">
              <a:spcBef>
                <a:spcPts val="1500"/>
              </a:spcBef>
              <a:buSzPct val="123000"/>
              <a:buChar char="•"/>
              <a:defRPr sz="4730" spc="-47"/>
            </a:pPr>
            <a:r>
              <a:t>Wybuch starych i nowych konfliktów etnicznych </a:t>
            </a:r>
          </a:p>
          <a:p>
            <a:pPr marL="600709" indent="-600709" defTabSz="709930">
              <a:spcBef>
                <a:spcPts val="1500"/>
              </a:spcBef>
              <a:buSzPct val="123000"/>
              <a:buChar char="•"/>
              <a:defRPr sz="4730" spc="-47"/>
            </a:pPr>
            <a:r>
              <a:t>Po raz pierwszy Oromo u szczytu władzy </a:t>
            </a:r>
          </a:p>
        </p:txBody>
      </p:sp>
      <p:pic>
        <p:nvPicPr>
          <p:cNvPr id="208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85158" y="0"/>
            <a:ext cx="10209849" cy="13716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Meles Zenawi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Meles Zenawi </a:t>
            </a:r>
          </a:p>
        </p:txBody>
      </p:sp>
      <p:sp>
        <p:nvSpPr>
          <p:cNvPr id="211" name="Tigry"/>
          <p:cNvSpPr txBox="1">
            <a:spLocks noGrp="1"/>
          </p:cNvSpPr>
          <p:nvPr>
            <p:ph type="body" idx="21"/>
          </p:nvPr>
        </p:nvSpPr>
        <p:spPr>
          <a:xfrm>
            <a:off x="1206500" y="2518847"/>
            <a:ext cx="7323253" cy="1077984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r>
              <a:t>Tigry </a:t>
            </a:r>
          </a:p>
        </p:txBody>
      </p:sp>
      <p:sp>
        <p:nvSpPr>
          <p:cNvPr id="212" name="przywódca TPLF, został prezydentem rządu przejściowego (1991-1995). Jego gabinet był zdominowany przez Tigry, ale zawierał przedstawicieli OLF (Oromo) i innych grup.…"/>
          <p:cNvSpPr txBox="1">
            <a:spLocks noGrp="1"/>
          </p:cNvSpPr>
          <p:nvPr>
            <p:ph type="body" sz="half" idx="1"/>
          </p:nvPr>
        </p:nvSpPr>
        <p:spPr>
          <a:xfrm>
            <a:off x="1365143" y="3793539"/>
            <a:ext cx="13695651" cy="8256012"/>
          </a:xfrm>
          <a:prstGeom prst="rect">
            <a:avLst/>
          </a:prstGeom>
        </p:spPr>
        <p:txBody>
          <a:bodyPr/>
          <a:lstStyle/>
          <a:p>
            <a:pPr defTabSz="643889">
              <a:spcBef>
                <a:spcPts val="1400"/>
              </a:spcBef>
              <a:defRPr sz="4290" spc="-42"/>
            </a:pPr>
            <a:r>
              <a:t>przywódca TPLF, został prezydentem rządu przejściowego (1991-1995). Jego gabinet był zdominowany przez Tigry, ale zawierał przedstawicieli OLF (Oromo) i innych grup.</a:t>
            </a:r>
          </a:p>
          <a:p>
            <a:pPr defTabSz="643889">
              <a:spcBef>
                <a:spcPts val="1400"/>
              </a:spcBef>
              <a:defRPr sz="4290" spc="-42"/>
            </a:pPr>
            <a:endParaRPr/>
          </a:p>
          <a:p>
            <a:pPr defTabSz="643889">
              <a:spcBef>
                <a:spcPts val="1400"/>
              </a:spcBef>
              <a:defRPr sz="4290" spc="-42"/>
            </a:pPr>
            <a:r>
              <a:t>W 1995 roku odbyły się pierwsze w historii Etiopii wybory wielopartyjne. Miażdżące zwycięstwo EPRDF, w zasadzie koalicji Tigry, Oromo i Amhary, ale wyraźnie dominowało Tigry. </a:t>
            </a:r>
          </a:p>
          <a:p>
            <a:pPr defTabSz="643889">
              <a:spcBef>
                <a:spcPts val="1400"/>
              </a:spcBef>
              <a:defRPr sz="4290" spc="-42"/>
            </a:pPr>
            <a:endParaRPr/>
          </a:p>
          <a:p>
            <a:pPr defTabSz="643889">
              <a:spcBef>
                <a:spcPts val="1400"/>
              </a:spcBef>
              <a:defRPr sz="4290" spc="-42"/>
            </a:pPr>
            <a:r>
              <a:t>Meles Zenawi był premierem Etiopii w latach 1995-2012.</a:t>
            </a:r>
          </a:p>
        </p:txBody>
      </p:sp>
      <p:pic>
        <p:nvPicPr>
          <p:cNvPr id="213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56010" y="2045774"/>
            <a:ext cx="7551212" cy="1008716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21_BasicWhite">
  <a:themeElements>
    <a:clrScheme name="21_BasicWhite">
      <a:dk1>
        <a:srgbClr val="5E5E5E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351</TotalTime>
  <Words>681</Words>
  <Application>Microsoft Office PowerPoint</Application>
  <PresentationFormat>Niestandardowy</PresentationFormat>
  <Paragraphs>90</Paragraphs>
  <Slides>19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19</vt:i4>
      </vt:variant>
    </vt:vector>
  </HeadingPairs>
  <TitlesOfParts>
    <vt:vector size="24" baseType="lpstr">
      <vt:lpstr>Helvetica Neue</vt:lpstr>
      <vt:lpstr>Helvetica Neue Medium</vt:lpstr>
      <vt:lpstr>Impact</vt:lpstr>
      <vt:lpstr>Rockwell Bold</vt:lpstr>
      <vt:lpstr>21_BasicWhite</vt:lpstr>
      <vt:lpstr>Demokratyzacja Etiopii </vt:lpstr>
      <vt:lpstr>Democracy Index</vt:lpstr>
      <vt:lpstr>Prezentacja programu PowerPoint</vt:lpstr>
      <vt:lpstr>DEMOKRACJA I HEGEMONICZNY STATUS ZACHODU NIE DZIAŁA</vt:lpstr>
      <vt:lpstr>FREEDOM HOUSE </vt:lpstr>
      <vt:lpstr>Etiopia </vt:lpstr>
      <vt:lpstr>Gospodarka Etiopii</vt:lpstr>
      <vt:lpstr>Cesarz Haile Sellassie (1930-1974) </vt:lpstr>
      <vt:lpstr>DERG 1975-1991 </vt:lpstr>
      <vt:lpstr>EPRDF 1992-2005 </vt:lpstr>
      <vt:lpstr>TPLF – Tigray People’s Liberation Front</vt:lpstr>
      <vt:lpstr>WYBORY 2018 Abiy Ahmed </vt:lpstr>
      <vt:lpstr>Hachalu Hundessy </vt:lpstr>
      <vt:lpstr>Abiy Ahmed</vt:lpstr>
      <vt:lpstr>Failure to Stand for Democracy in Ethiopia Has Weakened Democracy Worldwide</vt:lpstr>
      <vt:lpstr>KONFLIKT W TIGRAJU </vt:lpstr>
      <vt:lpstr>Prezentacja programu PowerPoint</vt:lpstr>
      <vt:lpstr>Abiy Ahmed </vt:lpstr>
      <vt:lpstr>Meles Zenawi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Demokratyzacja Etiopii </dc:title>
  <cp:lastModifiedBy>Martyna Winiarek</cp:lastModifiedBy>
  <cp:revision>2</cp:revision>
  <dcterms:modified xsi:type="dcterms:W3CDTF">2023-04-18T17:44:06Z</dcterms:modified>
</cp:coreProperties>
</file>