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69" r:id="rId16"/>
    <p:sldId id="276" r:id="rId17"/>
    <p:sldId id="267" r:id="rId18"/>
    <p:sldId id="268" r:id="rId19"/>
    <p:sldId id="270" r:id="rId20"/>
    <p:sldId id="271" r:id="rId21"/>
    <p:sldId id="274" r:id="rId22"/>
    <p:sldId id="272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WaX+G2HIZ00dbJdicw6568Y/t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A70"/>
    <a:srgbClr val="F8F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2"/>
    <p:restoredTop sz="94687"/>
  </p:normalViewPr>
  <p:slideViewPr>
    <p:cSldViewPr snapToGrid="0" snapToObjects="1">
      <p:cViewPr varScale="1">
        <p:scale>
          <a:sx n="58" d="100"/>
          <a:sy n="58" d="100"/>
        </p:scale>
        <p:origin x="208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F0191-441A-A044-BAA2-E308371FD6D0}" type="doc">
      <dgm:prSet loTypeId="urn:microsoft.com/office/officeart/2005/8/layout/vList3" loCatId="" qsTypeId="urn:microsoft.com/office/officeart/2005/8/quickstyle/simple1" qsCatId="simple" csTypeId="urn:microsoft.com/office/officeart/2005/8/colors/accent2_3" csCatId="accent2" phldr="1"/>
      <dgm:spPr/>
    </dgm:pt>
    <dgm:pt modelId="{6675B51A-48CC-0143-B695-95C793B137C2}">
      <dgm:prSet phldrT="[Tekst]" custT="1"/>
      <dgm:spPr/>
      <dgm:t>
        <a:bodyPr/>
        <a:lstStyle/>
        <a:p>
          <a:pPr>
            <a:buFont typeface="+mj-lt"/>
            <a:buAutoNum type="alphaLcPeriod"/>
          </a:pPr>
          <a:r>
            <a:rPr lang="pl-PL" sz="24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Wyjaśnienie definicji i problematyki etnofilozofii </a:t>
          </a:r>
        </a:p>
      </dgm:t>
    </dgm:pt>
    <dgm:pt modelId="{1315599D-DDD5-E844-B639-73E6ACB682DB}" type="parTrans" cxnId="{73F85DF7-3168-8A42-B665-513548527EE4}">
      <dgm:prSet/>
      <dgm:spPr/>
      <dgm:t>
        <a:bodyPr/>
        <a:lstStyle/>
        <a:p>
          <a:endParaRPr lang="pl-PL"/>
        </a:p>
      </dgm:t>
    </dgm:pt>
    <dgm:pt modelId="{D3DECF97-6A81-B74E-91AB-AFB12401DC9F}" type="sibTrans" cxnId="{73F85DF7-3168-8A42-B665-513548527EE4}">
      <dgm:prSet/>
      <dgm:spPr/>
      <dgm:t>
        <a:bodyPr/>
        <a:lstStyle/>
        <a:p>
          <a:endParaRPr lang="pl-PL"/>
        </a:p>
      </dgm:t>
    </dgm:pt>
    <dgm:pt modelId="{27443177-0A94-414D-A6D7-6B3158A598CD}">
      <dgm:prSet phldrT="[Tekst]" custT="1"/>
      <dgm:spPr/>
      <dgm:t>
        <a:bodyPr/>
        <a:lstStyle/>
        <a:p>
          <a:pPr>
            <a:buFont typeface="+mj-lt"/>
            <a:buAutoNum type="alphaLcPeriod"/>
          </a:pPr>
          <a:r>
            <a:rPr lang="pl-PL" sz="24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„Renesans etnofilozfii”</a:t>
          </a:r>
        </a:p>
      </dgm:t>
    </dgm:pt>
    <dgm:pt modelId="{F9AEF93A-EE9F-624B-AC84-CDE3575B9113}" type="parTrans" cxnId="{8F8923FC-3782-C14D-83BA-C446535D8728}">
      <dgm:prSet/>
      <dgm:spPr/>
      <dgm:t>
        <a:bodyPr/>
        <a:lstStyle/>
        <a:p>
          <a:endParaRPr lang="pl-PL"/>
        </a:p>
      </dgm:t>
    </dgm:pt>
    <dgm:pt modelId="{8118F47D-A7AA-424C-8E29-C87D8459DE70}" type="sibTrans" cxnId="{8F8923FC-3782-C14D-83BA-C446535D8728}">
      <dgm:prSet/>
      <dgm:spPr/>
      <dgm:t>
        <a:bodyPr/>
        <a:lstStyle/>
        <a:p>
          <a:endParaRPr lang="pl-PL"/>
        </a:p>
      </dgm:t>
    </dgm:pt>
    <dgm:pt modelId="{5CFAC14C-0286-2E48-90F4-3DFFC34EDA45}">
      <dgm:prSet phldrT="[Tekst]" custT="1"/>
      <dgm:spPr/>
      <dgm:t>
        <a:bodyPr/>
        <a:lstStyle/>
        <a:p>
          <a:pPr>
            <a:buFont typeface="+mj-lt"/>
            <a:buAutoNum type="alphaLcPeriod"/>
          </a:pPr>
          <a:r>
            <a:rPr lang="pl-PL" sz="24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Etymologia słowa </a:t>
          </a:r>
        </a:p>
      </dgm:t>
    </dgm:pt>
    <dgm:pt modelId="{A55B35CF-5350-9F48-969E-EEA92E71D7F5}" type="parTrans" cxnId="{0EFFBFFA-059A-9F4E-B385-9F30345E079B}">
      <dgm:prSet/>
      <dgm:spPr/>
      <dgm:t>
        <a:bodyPr/>
        <a:lstStyle/>
        <a:p>
          <a:endParaRPr lang="pl-PL"/>
        </a:p>
      </dgm:t>
    </dgm:pt>
    <dgm:pt modelId="{32DA718A-F16C-C744-8C8E-D0A3421F4CE1}" type="sibTrans" cxnId="{0EFFBFFA-059A-9F4E-B385-9F30345E079B}">
      <dgm:prSet/>
      <dgm:spPr/>
      <dgm:t>
        <a:bodyPr/>
        <a:lstStyle/>
        <a:p>
          <a:endParaRPr lang="pl-PL"/>
        </a:p>
      </dgm:t>
    </dgm:pt>
    <dgm:pt modelId="{34C0F095-FD25-7D49-8EF4-4C495F403413}">
      <dgm:prSet custT="1"/>
      <dgm:spPr/>
      <dgm:t>
        <a:bodyPr/>
        <a:lstStyle/>
        <a:p>
          <a:r>
            <a:rPr lang="pl-PL" sz="24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Historia pierwszych badań etnofilozoficznych </a:t>
          </a:r>
        </a:p>
      </dgm:t>
    </dgm:pt>
    <dgm:pt modelId="{51D7D0EB-8996-934C-936C-589BE472A982}" type="parTrans" cxnId="{DCE36C25-BB1F-484C-B2D8-F8E7B47C8C61}">
      <dgm:prSet/>
      <dgm:spPr/>
      <dgm:t>
        <a:bodyPr/>
        <a:lstStyle/>
        <a:p>
          <a:endParaRPr lang="pl-PL"/>
        </a:p>
      </dgm:t>
    </dgm:pt>
    <dgm:pt modelId="{55F175B5-2592-F545-9F25-286EB685896B}" type="sibTrans" cxnId="{DCE36C25-BB1F-484C-B2D8-F8E7B47C8C61}">
      <dgm:prSet/>
      <dgm:spPr/>
      <dgm:t>
        <a:bodyPr/>
        <a:lstStyle/>
        <a:p>
          <a:endParaRPr lang="pl-PL"/>
        </a:p>
      </dgm:t>
    </dgm:pt>
    <dgm:pt modelId="{9FCC5084-3497-EF4C-B1AC-44BB60025517}">
      <dgm:prSet custT="1"/>
      <dgm:spPr/>
      <dgm:t>
        <a:bodyPr/>
        <a:lstStyle/>
        <a:p>
          <a:r>
            <a:rPr lang="pl-PL" sz="2400" b="0" i="0">
              <a:latin typeface="Calibri Light" panose="020F0302020204030204" pitchFamily="34" charset="0"/>
              <a:cs typeface="Calibri Light" panose="020F0302020204030204" pitchFamily="34" charset="0"/>
            </a:rPr>
            <a:t>Krytyka etnofilozofii </a:t>
          </a:r>
          <a:endParaRPr lang="pl-PL" sz="2400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306D691-966F-034D-A237-EE7827B64516}" type="parTrans" cxnId="{D5D05975-6043-3B4C-9A0F-76C7694B7390}">
      <dgm:prSet/>
      <dgm:spPr/>
      <dgm:t>
        <a:bodyPr/>
        <a:lstStyle/>
        <a:p>
          <a:endParaRPr lang="pl-PL"/>
        </a:p>
      </dgm:t>
    </dgm:pt>
    <dgm:pt modelId="{C42ED823-0FEE-2C4A-95D0-962197836B9A}" type="sibTrans" cxnId="{D5D05975-6043-3B4C-9A0F-76C7694B7390}">
      <dgm:prSet/>
      <dgm:spPr/>
      <dgm:t>
        <a:bodyPr/>
        <a:lstStyle/>
        <a:p>
          <a:endParaRPr lang="pl-PL"/>
        </a:p>
      </dgm:t>
    </dgm:pt>
    <dgm:pt modelId="{FB6B5EC0-BB06-0B41-ACEB-8295A3E8ED01}">
      <dgm:prSet custT="1"/>
      <dgm:spPr/>
      <dgm:t>
        <a:bodyPr/>
        <a:lstStyle/>
        <a:p>
          <a:r>
            <a:rPr lang="pl-PL" sz="2400" b="0" i="0">
              <a:latin typeface="Calibri Light" panose="020F0302020204030204" pitchFamily="34" charset="0"/>
              <a:cs typeface="Calibri Light" panose="020F0302020204030204" pitchFamily="34" charset="0"/>
            </a:rPr>
            <a:t>Dyskusja otwarta</a:t>
          </a:r>
          <a:endParaRPr lang="pl-PL" sz="2400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A4CBDD5-0666-D54A-A58D-856C94F959A8}" type="parTrans" cxnId="{4C650982-946D-CF45-B0FD-9B2A77469219}">
      <dgm:prSet/>
      <dgm:spPr/>
      <dgm:t>
        <a:bodyPr/>
        <a:lstStyle/>
        <a:p>
          <a:endParaRPr lang="pl-PL"/>
        </a:p>
      </dgm:t>
    </dgm:pt>
    <dgm:pt modelId="{F5437F98-8F1E-B44A-B43B-7C2C1D83C172}" type="sibTrans" cxnId="{4C650982-946D-CF45-B0FD-9B2A77469219}">
      <dgm:prSet/>
      <dgm:spPr/>
      <dgm:t>
        <a:bodyPr/>
        <a:lstStyle/>
        <a:p>
          <a:endParaRPr lang="pl-PL"/>
        </a:p>
      </dgm:t>
    </dgm:pt>
    <dgm:pt modelId="{FCE42714-F8B7-0447-B43A-F84A7066A1A6}" type="pres">
      <dgm:prSet presAssocID="{087F0191-441A-A044-BAA2-E308371FD6D0}" presName="linearFlow" presStyleCnt="0">
        <dgm:presLayoutVars>
          <dgm:dir/>
          <dgm:resizeHandles val="exact"/>
        </dgm:presLayoutVars>
      </dgm:prSet>
      <dgm:spPr/>
    </dgm:pt>
    <dgm:pt modelId="{EF88B1A7-7C84-8848-9E27-6F0F3BD156CD}" type="pres">
      <dgm:prSet presAssocID="{6675B51A-48CC-0143-B695-95C793B137C2}" presName="composite" presStyleCnt="0"/>
      <dgm:spPr/>
    </dgm:pt>
    <dgm:pt modelId="{81D5A020-71BC-B34B-A667-10670EE2F478}" type="pres">
      <dgm:prSet presAssocID="{6675B51A-48CC-0143-B695-95C793B137C2}" presName="imgShp" presStyleLbl="fgImgPlace1" presStyleIdx="0" presStyleCnt="6" custLinFactNeighborX="-184" custLinFactNeighborY="-120"/>
      <dgm:spPr/>
    </dgm:pt>
    <dgm:pt modelId="{2741E292-6245-EC46-9FBA-B2F48EDF6EC9}" type="pres">
      <dgm:prSet presAssocID="{6675B51A-48CC-0143-B695-95C793B137C2}" presName="txShp" presStyleLbl="node1" presStyleIdx="0" presStyleCnt="6" custLinFactNeighborX="-239" custLinFactNeighborY="6215">
        <dgm:presLayoutVars>
          <dgm:bulletEnabled val="1"/>
        </dgm:presLayoutVars>
      </dgm:prSet>
      <dgm:spPr/>
    </dgm:pt>
    <dgm:pt modelId="{292C0479-724A-BE45-8D4D-7645546C0DBF}" type="pres">
      <dgm:prSet presAssocID="{D3DECF97-6A81-B74E-91AB-AFB12401DC9F}" presName="spacing" presStyleCnt="0"/>
      <dgm:spPr/>
    </dgm:pt>
    <dgm:pt modelId="{75CCAAFE-B8F8-8847-A45A-F7A1B9749857}" type="pres">
      <dgm:prSet presAssocID="{27443177-0A94-414D-A6D7-6B3158A598CD}" presName="composite" presStyleCnt="0"/>
      <dgm:spPr/>
    </dgm:pt>
    <dgm:pt modelId="{E00CC3A8-07FD-6F40-B1A2-12A3201612EB}" type="pres">
      <dgm:prSet presAssocID="{27443177-0A94-414D-A6D7-6B3158A598CD}" presName="imgShp" presStyleLbl="fgImgPlace1" presStyleIdx="1" presStyleCnt="6" custLinFactNeighborX="8114" custLinFactNeighborY="6877"/>
      <dgm:spPr/>
    </dgm:pt>
    <dgm:pt modelId="{F1FA3950-8013-5746-A8D5-EBD1013A01D5}" type="pres">
      <dgm:prSet presAssocID="{27443177-0A94-414D-A6D7-6B3158A598CD}" presName="txShp" presStyleLbl="node1" presStyleIdx="1" presStyleCnt="6" custLinFactY="187741" custLinFactNeighborX="-414" custLinFactNeighborY="200000">
        <dgm:presLayoutVars>
          <dgm:bulletEnabled val="1"/>
        </dgm:presLayoutVars>
      </dgm:prSet>
      <dgm:spPr/>
    </dgm:pt>
    <dgm:pt modelId="{FB90C3A2-E946-6E42-BBA9-DDD64B815F8B}" type="pres">
      <dgm:prSet presAssocID="{8118F47D-A7AA-424C-8E29-C87D8459DE70}" presName="spacing" presStyleCnt="0"/>
      <dgm:spPr/>
    </dgm:pt>
    <dgm:pt modelId="{E0DEF8FE-1EDF-8E4A-B003-99CB209522B0}" type="pres">
      <dgm:prSet presAssocID="{9FCC5084-3497-EF4C-B1AC-44BB60025517}" presName="composite" presStyleCnt="0"/>
      <dgm:spPr/>
    </dgm:pt>
    <dgm:pt modelId="{00E81622-CEBE-854A-B663-F46DB0973E55}" type="pres">
      <dgm:prSet presAssocID="{9FCC5084-3497-EF4C-B1AC-44BB60025517}" presName="imgShp" presStyleLbl="fgImgPlace1" presStyleIdx="2" presStyleCnt="6"/>
      <dgm:spPr/>
    </dgm:pt>
    <dgm:pt modelId="{B23AB428-B11B-1A40-82E3-038B081BCE6D}" type="pres">
      <dgm:prSet presAssocID="{9FCC5084-3497-EF4C-B1AC-44BB60025517}" presName="txShp" presStyleLbl="node1" presStyleIdx="2" presStyleCnt="6" custLinFactY="17651" custLinFactNeighborX="-238" custLinFactNeighborY="100000">
        <dgm:presLayoutVars>
          <dgm:bulletEnabled val="1"/>
        </dgm:presLayoutVars>
      </dgm:prSet>
      <dgm:spPr/>
    </dgm:pt>
    <dgm:pt modelId="{01EB2585-E35E-EF41-AB8B-23AE3DABF1A1}" type="pres">
      <dgm:prSet presAssocID="{C42ED823-0FEE-2C4A-95D0-962197836B9A}" presName="spacing" presStyleCnt="0"/>
      <dgm:spPr/>
    </dgm:pt>
    <dgm:pt modelId="{94A97B49-AFCC-EB4F-8CC6-71B1D799484F}" type="pres">
      <dgm:prSet presAssocID="{34C0F095-FD25-7D49-8EF4-4C495F403413}" presName="composite" presStyleCnt="0"/>
      <dgm:spPr/>
    </dgm:pt>
    <dgm:pt modelId="{10ED853C-DA51-3944-A086-12A6FB6639CF}" type="pres">
      <dgm:prSet presAssocID="{34C0F095-FD25-7D49-8EF4-4C495F403413}" presName="imgShp" presStyleLbl="fgImgPlace1" presStyleIdx="3" presStyleCnt="6"/>
      <dgm:spPr/>
    </dgm:pt>
    <dgm:pt modelId="{25888ADB-BEF0-B44A-819B-CDB0B3B9CC4E}" type="pres">
      <dgm:prSet presAssocID="{34C0F095-FD25-7D49-8EF4-4C495F403413}" presName="txShp" presStyleLbl="node1" presStyleIdx="3" presStyleCnt="6" custLinFactY="-100000" custLinFactNeighborX="-475" custLinFactNeighborY="-153317">
        <dgm:presLayoutVars>
          <dgm:bulletEnabled val="1"/>
        </dgm:presLayoutVars>
      </dgm:prSet>
      <dgm:spPr/>
    </dgm:pt>
    <dgm:pt modelId="{435D7B3B-C563-744E-ABB2-F69AE0CA92EF}" type="pres">
      <dgm:prSet presAssocID="{55F175B5-2592-F545-9F25-286EB685896B}" presName="spacing" presStyleCnt="0"/>
      <dgm:spPr/>
    </dgm:pt>
    <dgm:pt modelId="{F25B1AEB-9A9F-DF4A-9CC3-384BE6117F1C}" type="pres">
      <dgm:prSet presAssocID="{5CFAC14C-0286-2E48-90F4-3DFFC34EDA45}" presName="composite" presStyleCnt="0"/>
      <dgm:spPr/>
    </dgm:pt>
    <dgm:pt modelId="{30D37C02-A2CF-5C4C-9B7E-39D3F1DDD5BD}" type="pres">
      <dgm:prSet presAssocID="{5CFAC14C-0286-2E48-90F4-3DFFC34EDA45}" presName="imgShp" presStyleLbl="fgImgPlace1" presStyleIdx="4" presStyleCnt="6"/>
      <dgm:spPr/>
    </dgm:pt>
    <dgm:pt modelId="{36065EE9-709C-F34A-BED8-454FA0B4B7FE}" type="pres">
      <dgm:prSet presAssocID="{5CFAC14C-0286-2E48-90F4-3DFFC34EDA45}" presName="txShp" presStyleLbl="node1" presStyleIdx="4" presStyleCnt="6" custLinFactY="-100000" custLinFactNeighborX="-475" custLinFactNeighborY="-157114">
        <dgm:presLayoutVars>
          <dgm:bulletEnabled val="1"/>
        </dgm:presLayoutVars>
      </dgm:prSet>
      <dgm:spPr/>
    </dgm:pt>
    <dgm:pt modelId="{729D4E50-9929-5642-8F0A-7E3619283B72}" type="pres">
      <dgm:prSet presAssocID="{32DA718A-F16C-C744-8C8E-D0A3421F4CE1}" presName="spacing" presStyleCnt="0"/>
      <dgm:spPr/>
    </dgm:pt>
    <dgm:pt modelId="{19E28F95-D3D3-D74E-9965-69E28FE2EF66}" type="pres">
      <dgm:prSet presAssocID="{FB6B5EC0-BB06-0B41-ACEB-8295A3E8ED01}" presName="composite" presStyleCnt="0"/>
      <dgm:spPr/>
    </dgm:pt>
    <dgm:pt modelId="{4E760FB8-6F5C-F141-BB1F-185ADD6268E7}" type="pres">
      <dgm:prSet presAssocID="{FB6B5EC0-BB06-0B41-ACEB-8295A3E8ED01}" presName="imgShp" presStyleLbl="fgImgPlace1" presStyleIdx="5" presStyleCnt="6"/>
      <dgm:spPr/>
    </dgm:pt>
    <dgm:pt modelId="{E2ED80EC-CD27-7647-BDC8-D272E22D819A}" type="pres">
      <dgm:prSet presAssocID="{FB6B5EC0-BB06-0B41-ACEB-8295A3E8ED01}" presName="txShp" presStyleLbl="node1" presStyleIdx="5" presStyleCnt="6">
        <dgm:presLayoutVars>
          <dgm:bulletEnabled val="1"/>
        </dgm:presLayoutVars>
      </dgm:prSet>
      <dgm:spPr/>
    </dgm:pt>
  </dgm:ptLst>
  <dgm:cxnLst>
    <dgm:cxn modelId="{DCE36C25-BB1F-484C-B2D8-F8E7B47C8C61}" srcId="{087F0191-441A-A044-BAA2-E308371FD6D0}" destId="{34C0F095-FD25-7D49-8EF4-4C495F403413}" srcOrd="3" destOrd="0" parTransId="{51D7D0EB-8996-934C-936C-589BE472A982}" sibTransId="{55F175B5-2592-F545-9F25-286EB685896B}"/>
    <dgm:cxn modelId="{0EE1DD28-0350-4449-9F2E-01C8B53D6C58}" type="presOf" srcId="{087F0191-441A-A044-BAA2-E308371FD6D0}" destId="{FCE42714-F8B7-0447-B43A-F84A7066A1A6}" srcOrd="0" destOrd="0" presId="urn:microsoft.com/office/officeart/2005/8/layout/vList3"/>
    <dgm:cxn modelId="{6FBF0469-94A7-5D4E-9E2B-D1755BC98217}" type="presOf" srcId="{FB6B5EC0-BB06-0B41-ACEB-8295A3E8ED01}" destId="{E2ED80EC-CD27-7647-BDC8-D272E22D819A}" srcOrd="0" destOrd="0" presId="urn:microsoft.com/office/officeart/2005/8/layout/vList3"/>
    <dgm:cxn modelId="{D5D05975-6043-3B4C-9A0F-76C7694B7390}" srcId="{087F0191-441A-A044-BAA2-E308371FD6D0}" destId="{9FCC5084-3497-EF4C-B1AC-44BB60025517}" srcOrd="2" destOrd="0" parTransId="{6306D691-966F-034D-A237-EE7827B64516}" sibTransId="{C42ED823-0FEE-2C4A-95D0-962197836B9A}"/>
    <dgm:cxn modelId="{4C650982-946D-CF45-B0FD-9B2A77469219}" srcId="{087F0191-441A-A044-BAA2-E308371FD6D0}" destId="{FB6B5EC0-BB06-0B41-ACEB-8295A3E8ED01}" srcOrd="5" destOrd="0" parTransId="{9A4CBDD5-0666-D54A-A58D-856C94F959A8}" sibTransId="{F5437F98-8F1E-B44A-B43B-7C2C1D83C172}"/>
    <dgm:cxn modelId="{7C30C2AD-BE94-0846-ABE6-3EE373C88852}" type="presOf" srcId="{9FCC5084-3497-EF4C-B1AC-44BB60025517}" destId="{B23AB428-B11B-1A40-82E3-038B081BCE6D}" srcOrd="0" destOrd="0" presId="urn:microsoft.com/office/officeart/2005/8/layout/vList3"/>
    <dgm:cxn modelId="{1FE358B5-D50F-C94D-8F9C-8F74F0827BC5}" type="presOf" srcId="{27443177-0A94-414D-A6D7-6B3158A598CD}" destId="{F1FA3950-8013-5746-A8D5-EBD1013A01D5}" srcOrd="0" destOrd="0" presId="urn:microsoft.com/office/officeart/2005/8/layout/vList3"/>
    <dgm:cxn modelId="{4A4AF5BA-AFC2-FB49-AE8A-EA1CD19BE8D9}" type="presOf" srcId="{34C0F095-FD25-7D49-8EF4-4C495F403413}" destId="{25888ADB-BEF0-B44A-819B-CDB0B3B9CC4E}" srcOrd="0" destOrd="0" presId="urn:microsoft.com/office/officeart/2005/8/layout/vList3"/>
    <dgm:cxn modelId="{E7385FC0-DAD9-C745-A14B-54938E5A868E}" type="presOf" srcId="{5CFAC14C-0286-2E48-90F4-3DFFC34EDA45}" destId="{36065EE9-709C-F34A-BED8-454FA0B4B7FE}" srcOrd="0" destOrd="0" presId="urn:microsoft.com/office/officeart/2005/8/layout/vList3"/>
    <dgm:cxn modelId="{73F85DF7-3168-8A42-B665-513548527EE4}" srcId="{087F0191-441A-A044-BAA2-E308371FD6D0}" destId="{6675B51A-48CC-0143-B695-95C793B137C2}" srcOrd="0" destOrd="0" parTransId="{1315599D-DDD5-E844-B639-73E6ACB682DB}" sibTransId="{D3DECF97-6A81-B74E-91AB-AFB12401DC9F}"/>
    <dgm:cxn modelId="{0EFFBFFA-059A-9F4E-B385-9F30345E079B}" srcId="{087F0191-441A-A044-BAA2-E308371FD6D0}" destId="{5CFAC14C-0286-2E48-90F4-3DFFC34EDA45}" srcOrd="4" destOrd="0" parTransId="{A55B35CF-5350-9F48-969E-EEA92E71D7F5}" sibTransId="{32DA718A-F16C-C744-8C8E-D0A3421F4CE1}"/>
    <dgm:cxn modelId="{8F8923FC-3782-C14D-83BA-C446535D8728}" srcId="{087F0191-441A-A044-BAA2-E308371FD6D0}" destId="{27443177-0A94-414D-A6D7-6B3158A598CD}" srcOrd="1" destOrd="0" parTransId="{F9AEF93A-EE9F-624B-AC84-CDE3575B9113}" sibTransId="{8118F47D-A7AA-424C-8E29-C87D8459DE70}"/>
    <dgm:cxn modelId="{109A5BFD-3D83-D14D-A460-89C2F5677AA5}" type="presOf" srcId="{6675B51A-48CC-0143-B695-95C793B137C2}" destId="{2741E292-6245-EC46-9FBA-B2F48EDF6EC9}" srcOrd="0" destOrd="0" presId="urn:microsoft.com/office/officeart/2005/8/layout/vList3"/>
    <dgm:cxn modelId="{6E842C25-C920-2E45-97D6-D12BA5AAFC71}" type="presParOf" srcId="{FCE42714-F8B7-0447-B43A-F84A7066A1A6}" destId="{EF88B1A7-7C84-8848-9E27-6F0F3BD156CD}" srcOrd="0" destOrd="0" presId="urn:microsoft.com/office/officeart/2005/8/layout/vList3"/>
    <dgm:cxn modelId="{890AA070-9183-3142-B7F7-9C48BBDBAD03}" type="presParOf" srcId="{EF88B1A7-7C84-8848-9E27-6F0F3BD156CD}" destId="{81D5A020-71BC-B34B-A667-10670EE2F478}" srcOrd="0" destOrd="0" presId="urn:microsoft.com/office/officeart/2005/8/layout/vList3"/>
    <dgm:cxn modelId="{16E09EBB-E757-0A41-9703-4C810D2A7F46}" type="presParOf" srcId="{EF88B1A7-7C84-8848-9E27-6F0F3BD156CD}" destId="{2741E292-6245-EC46-9FBA-B2F48EDF6EC9}" srcOrd="1" destOrd="0" presId="urn:microsoft.com/office/officeart/2005/8/layout/vList3"/>
    <dgm:cxn modelId="{D58D616C-187C-4E4D-90D1-EC540408ACAB}" type="presParOf" srcId="{FCE42714-F8B7-0447-B43A-F84A7066A1A6}" destId="{292C0479-724A-BE45-8D4D-7645546C0DBF}" srcOrd="1" destOrd="0" presId="urn:microsoft.com/office/officeart/2005/8/layout/vList3"/>
    <dgm:cxn modelId="{DEBD0B05-8E7E-514D-9D0F-D29861522AA4}" type="presParOf" srcId="{FCE42714-F8B7-0447-B43A-F84A7066A1A6}" destId="{75CCAAFE-B8F8-8847-A45A-F7A1B9749857}" srcOrd="2" destOrd="0" presId="urn:microsoft.com/office/officeart/2005/8/layout/vList3"/>
    <dgm:cxn modelId="{5064D7E3-8BFF-4D4D-AD58-C2159CCFCDBA}" type="presParOf" srcId="{75CCAAFE-B8F8-8847-A45A-F7A1B9749857}" destId="{E00CC3A8-07FD-6F40-B1A2-12A3201612EB}" srcOrd="0" destOrd="0" presId="urn:microsoft.com/office/officeart/2005/8/layout/vList3"/>
    <dgm:cxn modelId="{D4E0CD4F-F461-1E42-B869-78E49BBFBABF}" type="presParOf" srcId="{75CCAAFE-B8F8-8847-A45A-F7A1B9749857}" destId="{F1FA3950-8013-5746-A8D5-EBD1013A01D5}" srcOrd="1" destOrd="0" presId="urn:microsoft.com/office/officeart/2005/8/layout/vList3"/>
    <dgm:cxn modelId="{482FA53D-F218-B54D-8F19-AB7A7A683566}" type="presParOf" srcId="{FCE42714-F8B7-0447-B43A-F84A7066A1A6}" destId="{FB90C3A2-E946-6E42-BBA9-DDD64B815F8B}" srcOrd="3" destOrd="0" presId="urn:microsoft.com/office/officeart/2005/8/layout/vList3"/>
    <dgm:cxn modelId="{03CA9627-F0D9-644A-BF59-EEE7D038DC10}" type="presParOf" srcId="{FCE42714-F8B7-0447-B43A-F84A7066A1A6}" destId="{E0DEF8FE-1EDF-8E4A-B003-99CB209522B0}" srcOrd="4" destOrd="0" presId="urn:microsoft.com/office/officeart/2005/8/layout/vList3"/>
    <dgm:cxn modelId="{DC44475F-0DF4-164C-AC73-494256FE8341}" type="presParOf" srcId="{E0DEF8FE-1EDF-8E4A-B003-99CB209522B0}" destId="{00E81622-CEBE-854A-B663-F46DB0973E55}" srcOrd="0" destOrd="0" presId="urn:microsoft.com/office/officeart/2005/8/layout/vList3"/>
    <dgm:cxn modelId="{9BC359BD-6946-464E-8F14-E07D855210E3}" type="presParOf" srcId="{E0DEF8FE-1EDF-8E4A-B003-99CB209522B0}" destId="{B23AB428-B11B-1A40-82E3-038B081BCE6D}" srcOrd="1" destOrd="0" presId="urn:microsoft.com/office/officeart/2005/8/layout/vList3"/>
    <dgm:cxn modelId="{713A8EE5-BFD7-FF47-8405-260CDE2AA37F}" type="presParOf" srcId="{FCE42714-F8B7-0447-B43A-F84A7066A1A6}" destId="{01EB2585-E35E-EF41-AB8B-23AE3DABF1A1}" srcOrd="5" destOrd="0" presId="urn:microsoft.com/office/officeart/2005/8/layout/vList3"/>
    <dgm:cxn modelId="{AAE4FAE6-F669-4E43-B84A-76E0E14CFCE7}" type="presParOf" srcId="{FCE42714-F8B7-0447-B43A-F84A7066A1A6}" destId="{94A97B49-AFCC-EB4F-8CC6-71B1D799484F}" srcOrd="6" destOrd="0" presId="urn:microsoft.com/office/officeart/2005/8/layout/vList3"/>
    <dgm:cxn modelId="{A9F7AB39-8333-6242-82B2-330C63FBDC16}" type="presParOf" srcId="{94A97B49-AFCC-EB4F-8CC6-71B1D799484F}" destId="{10ED853C-DA51-3944-A086-12A6FB6639CF}" srcOrd="0" destOrd="0" presId="urn:microsoft.com/office/officeart/2005/8/layout/vList3"/>
    <dgm:cxn modelId="{250BDA66-B9E8-A84E-8055-A21012C76C1B}" type="presParOf" srcId="{94A97B49-AFCC-EB4F-8CC6-71B1D799484F}" destId="{25888ADB-BEF0-B44A-819B-CDB0B3B9CC4E}" srcOrd="1" destOrd="0" presId="urn:microsoft.com/office/officeart/2005/8/layout/vList3"/>
    <dgm:cxn modelId="{AAD88576-B5CE-AD4F-BA36-FCAEB664042E}" type="presParOf" srcId="{FCE42714-F8B7-0447-B43A-F84A7066A1A6}" destId="{435D7B3B-C563-744E-ABB2-F69AE0CA92EF}" srcOrd="7" destOrd="0" presId="urn:microsoft.com/office/officeart/2005/8/layout/vList3"/>
    <dgm:cxn modelId="{5D0AB02E-DB18-2C49-9A1E-BE7795AA1409}" type="presParOf" srcId="{FCE42714-F8B7-0447-B43A-F84A7066A1A6}" destId="{F25B1AEB-9A9F-DF4A-9CC3-384BE6117F1C}" srcOrd="8" destOrd="0" presId="urn:microsoft.com/office/officeart/2005/8/layout/vList3"/>
    <dgm:cxn modelId="{F8AE9C90-966F-3E49-BE4E-F1D91EECAA4C}" type="presParOf" srcId="{F25B1AEB-9A9F-DF4A-9CC3-384BE6117F1C}" destId="{30D37C02-A2CF-5C4C-9B7E-39D3F1DDD5BD}" srcOrd="0" destOrd="0" presId="urn:microsoft.com/office/officeart/2005/8/layout/vList3"/>
    <dgm:cxn modelId="{A3D5A609-5763-284A-9DBF-432F986680D0}" type="presParOf" srcId="{F25B1AEB-9A9F-DF4A-9CC3-384BE6117F1C}" destId="{36065EE9-709C-F34A-BED8-454FA0B4B7FE}" srcOrd="1" destOrd="0" presId="urn:microsoft.com/office/officeart/2005/8/layout/vList3"/>
    <dgm:cxn modelId="{EDC4F1BC-CFD5-0F48-8606-B19E2E39B497}" type="presParOf" srcId="{FCE42714-F8B7-0447-B43A-F84A7066A1A6}" destId="{729D4E50-9929-5642-8F0A-7E3619283B72}" srcOrd="9" destOrd="0" presId="urn:microsoft.com/office/officeart/2005/8/layout/vList3"/>
    <dgm:cxn modelId="{80EF874A-4AD3-5645-B4A2-D7C8C50C9A5A}" type="presParOf" srcId="{FCE42714-F8B7-0447-B43A-F84A7066A1A6}" destId="{19E28F95-D3D3-D74E-9965-69E28FE2EF66}" srcOrd="10" destOrd="0" presId="urn:microsoft.com/office/officeart/2005/8/layout/vList3"/>
    <dgm:cxn modelId="{BAC42E2F-F6A5-4F48-9BA6-8FD0D0571814}" type="presParOf" srcId="{19E28F95-D3D3-D74E-9965-69E28FE2EF66}" destId="{4E760FB8-6F5C-F141-BB1F-185ADD6268E7}" srcOrd="0" destOrd="0" presId="urn:microsoft.com/office/officeart/2005/8/layout/vList3"/>
    <dgm:cxn modelId="{29408BC1-6051-164D-8F4D-E25075BCA7F4}" type="presParOf" srcId="{19E28F95-D3D3-D74E-9965-69E28FE2EF66}" destId="{E2ED80EC-CD27-7647-BDC8-D272E22D81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1E292-6245-EC46-9FBA-B2F48EDF6EC9}">
      <dsp:nvSpPr>
        <dsp:cNvPr id="0" name=""/>
        <dsp:cNvSpPr/>
      </dsp:nvSpPr>
      <dsp:spPr>
        <a:xfrm rot="10800000">
          <a:off x="1976909" y="43049"/>
          <a:ext cx="7279661" cy="642834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4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Wyjaśnienie definicji i problematyki etnofilozofii </a:t>
          </a:r>
        </a:p>
      </dsp:txBody>
      <dsp:txXfrm rot="10800000">
        <a:off x="2137617" y="43049"/>
        <a:ext cx="7118953" cy="642834"/>
      </dsp:txXfrm>
    </dsp:sp>
    <dsp:sp modelId="{81D5A020-71BC-B34B-A667-10670EE2F478}">
      <dsp:nvSpPr>
        <dsp:cNvPr id="0" name=""/>
        <dsp:cNvSpPr/>
      </dsp:nvSpPr>
      <dsp:spPr>
        <a:xfrm>
          <a:off x="1671707" y="2325"/>
          <a:ext cx="642834" cy="64283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A3950-8013-5746-A8D5-EBD1013A01D5}">
      <dsp:nvSpPr>
        <dsp:cNvPr id="0" name=""/>
        <dsp:cNvSpPr/>
      </dsp:nvSpPr>
      <dsp:spPr>
        <a:xfrm rot="10800000">
          <a:off x="1964169" y="3330352"/>
          <a:ext cx="7279661" cy="642834"/>
        </a:xfrm>
        <a:prstGeom prst="homePlate">
          <a:avLst/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4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„Renesans etnofilozfii”</a:t>
          </a:r>
        </a:p>
      </dsp:txBody>
      <dsp:txXfrm rot="10800000">
        <a:off x="2124877" y="3330352"/>
        <a:ext cx="7118953" cy="642834"/>
      </dsp:txXfrm>
    </dsp:sp>
    <dsp:sp modelId="{E00CC3A8-07FD-6F40-B1A2-12A3201612EB}">
      <dsp:nvSpPr>
        <dsp:cNvPr id="0" name=""/>
        <dsp:cNvSpPr/>
      </dsp:nvSpPr>
      <dsp:spPr>
        <a:xfrm>
          <a:off x="1725050" y="882029"/>
          <a:ext cx="642834" cy="642834"/>
        </a:xfrm>
        <a:prstGeom prst="ellipse">
          <a:avLst/>
        </a:prstGeom>
        <a:solidFill>
          <a:schemeClr val="accent2">
            <a:tint val="50000"/>
            <a:hueOff val="-15593"/>
            <a:satOff val="-450"/>
            <a:lumOff val="18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AB428-B11B-1A40-82E3-038B081BCE6D}">
      <dsp:nvSpPr>
        <dsp:cNvPr id="0" name=""/>
        <dsp:cNvSpPr/>
      </dsp:nvSpPr>
      <dsp:spPr>
        <a:xfrm rot="10800000">
          <a:off x="1976981" y="2428847"/>
          <a:ext cx="7279661" cy="642834"/>
        </a:xfrm>
        <a:prstGeom prst="homePlate">
          <a:avLst/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Krytyka etnofilozofii </a:t>
          </a:r>
          <a:endParaRPr lang="pl-PL" sz="24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2137689" y="2428847"/>
        <a:ext cx="7118953" cy="642834"/>
      </dsp:txXfrm>
    </dsp:sp>
    <dsp:sp modelId="{00E81622-CEBE-854A-B663-F46DB0973E55}">
      <dsp:nvSpPr>
        <dsp:cNvPr id="0" name=""/>
        <dsp:cNvSpPr/>
      </dsp:nvSpPr>
      <dsp:spPr>
        <a:xfrm>
          <a:off x="1672890" y="1672546"/>
          <a:ext cx="642834" cy="642834"/>
        </a:xfrm>
        <a:prstGeom prst="ellipse">
          <a:avLst/>
        </a:prstGeom>
        <a:solidFill>
          <a:schemeClr val="accent2">
            <a:tint val="50000"/>
            <a:hueOff val="-31186"/>
            <a:satOff val="-900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88ADB-BEF0-B44A-819B-CDB0B3B9CC4E}">
      <dsp:nvSpPr>
        <dsp:cNvPr id="0" name=""/>
        <dsp:cNvSpPr/>
      </dsp:nvSpPr>
      <dsp:spPr>
        <a:xfrm rot="10800000">
          <a:off x="1959729" y="878863"/>
          <a:ext cx="7279661" cy="642834"/>
        </a:xfrm>
        <a:prstGeom prst="homePlate">
          <a:avLst/>
        </a:prstGeom>
        <a:solidFill>
          <a:schemeClr val="accent2">
            <a:shade val="80000"/>
            <a:hueOff val="-288849"/>
            <a:satOff val="6100"/>
            <a:lumOff val="16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Historia pierwszych badań etnofilozoficznych </a:t>
          </a:r>
        </a:p>
      </dsp:txBody>
      <dsp:txXfrm rot="10800000">
        <a:off x="2120437" y="878863"/>
        <a:ext cx="7118953" cy="642834"/>
      </dsp:txXfrm>
    </dsp:sp>
    <dsp:sp modelId="{10ED853C-DA51-3944-A086-12A6FB6639CF}">
      <dsp:nvSpPr>
        <dsp:cNvPr id="0" name=""/>
        <dsp:cNvSpPr/>
      </dsp:nvSpPr>
      <dsp:spPr>
        <a:xfrm>
          <a:off x="1672890" y="2507271"/>
          <a:ext cx="642834" cy="642834"/>
        </a:xfrm>
        <a:prstGeom prst="ellipse">
          <a:avLst/>
        </a:prstGeom>
        <a:solidFill>
          <a:schemeClr val="accent2">
            <a:tint val="50000"/>
            <a:hueOff val="-46780"/>
            <a:satOff val="-1351"/>
            <a:lumOff val="55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65EE9-709C-F34A-BED8-454FA0B4B7FE}">
      <dsp:nvSpPr>
        <dsp:cNvPr id="0" name=""/>
        <dsp:cNvSpPr/>
      </dsp:nvSpPr>
      <dsp:spPr>
        <a:xfrm rot="10800000">
          <a:off x="1959729" y="1689179"/>
          <a:ext cx="7279661" cy="642834"/>
        </a:xfrm>
        <a:prstGeom prst="homePlate">
          <a:avLst/>
        </a:prstGeom>
        <a:solidFill>
          <a:schemeClr val="accent2">
            <a:shade val="80000"/>
            <a:hueOff val="-385132"/>
            <a:satOff val="8133"/>
            <a:lumOff val="216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4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Etymologia słowa </a:t>
          </a:r>
        </a:p>
      </dsp:txBody>
      <dsp:txXfrm rot="10800000">
        <a:off x="2120437" y="1689179"/>
        <a:ext cx="7118953" cy="642834"/>
      </dsp:txXfrm>
    </dsp:sp>
    <dsp:sp modelId="{30D37C02-A2CF-5C4C-9B7E-39D3F1DDD5BD}">
      <dsp:nvSpPr>
        <dsp:cNvPr id="0" name=""/>
        <dsp:cNvSpPr/>
      </dsp:nvSpPr>
      <dsp:spPr>
        <a:xfrm>
          <a:off x="1672890" y="3341996"/>
          <a:ext cx="642834" cy="642834"/>
        </a:xfrm>
        <a:prstGeom prst="ellipse">
          <a:avLst/>
        </a:prstGeom>
        <a:solidFill>
          <a:schemeClr val="accent2">
            <a:tint val="50000"/>
            <a:hueOff val="-62373"/>
            <a:satOff val="-1801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D80EC-CD27-7647-BDC8-D272E22D819A}">
      <dsp:nvSpPr>
        <dsp:cNvPr id="0" name=""/>
        <dsp:cNvSpPr/>
      </dsp:nvSpPr>
      <dsp:spPr>
        <a:xfrm rot="10800000">
          <a:off x="1994307" y="4176720"/>
          <a:ext cx="7279661" cy="642834"/>
        </a:xfrm>
        <a:prstGeom prst="homePlat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Dyskusja otwarta</a:t>
          </a:r>
          <a:endParaRPr lang="pl-PL" sz="24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2155015" y="4176720"/>
        <a:ext cx="7118953" cy="642834"/>
      </dsp:txXfrm>
    </dsp:sp>
    <dsp:sp modelId="{4E760FB8-6F5C-F141-BB1F-185ADD6268E7}">
      <dsp:nvSpPr>
        <dsp:cNvPr id="0" name=""/>
        <dsp:cNvSpPr/>
      </dsp:nvSpPr>
      <dsp:spPr>
        <a:xfrm>
          <a:off x="1672890" y="4176720"/>
          <a:ext cx="642834" cy="642834"/>
        </a:xfrm>
        <a:prstGeom prst="ellipse">
          <a:avLst/>
        </a:prstGeom>
        <a:solidFill>
          <a:schemeClr val="accent2">
            <a:tint val="50000"/>
            <a:hueOff val="-77966"/>
            <a:satOff val="-2251"/>
            <a:lumOff val="92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papers.org/rec/OKAID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descr="Africa, Oceania and the Americas | British Muse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1120900"/>
            <a:ext cx="12192000" cy="4707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100055" y="377275"/>
            <a:ext cx="10058400" cy="3574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pl-PL" sz="5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Dlaczego przedrostek etno w etnofilozofii jest kwestionowany?</a:t>
            </a:r>
            <a:endParaRPr sz="5100" dirty="0">
              <a:solidFill>
                <a:srgbClr val="FFFFFF"/>
              </a:solidFill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063751" y="4546093"/>
            <a:ext cx="10058400" cy="1282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pl-PL" dirty="0">
                <a:solidFill>
                  <a:srgbClr val="FFFFFF"/>
                </a:solidFill>
              </a:rPr>
              <a:t>Wyk. Martyna Winiarek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770142" y="365125"/>
            <a:ext cx="75836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l-PL" sz="3200" dirty="0">
                <a:latin typeface="Arial"/>
                <a:ea typeface="Arial"/>
                <a:cs typeface="Arial"/>
                <a:sym typeface="Arial"/>
              </a:rPr>
              <a:t>Leopold </a:t>
            </a:r>
            <a:r>
              <a:rPr lang="pl-PL" sz="3200" i="1" dirty="0" err="1">
                <a:latin typeface="Arial"/>
                <a:ea typeface="Arial"/>
                <a:cs typeface="Arial"/>
                <a:sym typeface="Arial"/>
              </a:rPr>
              <a:t>Senghor’s</a:t>
            </a:r>
            <a:r>
              <a:rPr lang="pl-PL" sz="3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3200" dirty="0" err="1">
                <a:latin typeface="Arial"/>
                <a:ea typeface="Arial"/>
                <a:cs typeface="Arial"/>
                <a:sym typeface="Arial"/>
              </a:rPr>
              <a:t>philosophy</a:t>
            </a:r>
            <a:r>
              <a:rPr lang="pl-PL" sz="3200" dirty="0"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pl-PL" sz="3200" dirty="0" err="1">
                <a:latin typeface="Arial"/>
                <a:ea typeface="Arial"/>
                <a:cs typeface="Arial"/>
                <a:sym typeface="Arial"/>
              </a:rPr>
              <a:t>négritude</a:t>
            </a:r>
            <a:endParaRPr sz="3200" dirty="0"/>
          </a:p>
        </p:txBody>
      </p:sp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3770142" y="1825625"/>
            <a:ext cx="806164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dirty="0" err="1">
                <a:latin typeface="Calibri"/>
                <a:ea typeface="Calibri"/>
                <a:cs typeface="Calibri"/>
                <a:sym typeface="Calibri"/>
              </a:rPr>
              <a:t>Senghor</a:t>
            </a:r>
            <a:r>
              <a:rPr lang="pl-PL" sz="2400" dirty="0">
                <a:latin typeface="Calibri"/>
                <a:ea typeface="Calibri"/>
                <a:cs typeface="Calibri"/>
                <a:sym typeface="Calibri"/>
              </a:rPr>
              <a:t> twierdził, że </a:t>
            </a:r>
            <a:r>
              <a:rPr lang="pl-PL" sz="2400" dirty="0" err="1">
                <a:latin typeface="Calibri"/>
                <a:ea typeface="Calibri"/>
                <a:cs typeface="Calibri"/>
                <a:sym typeface="Calibri"/>
              </a:rPr>
              <a:t>Négritude</a:t>
            </a:r>
            <a:r>
              <a:rPr lang="pl-PL" sz="2400" dirty="0">
                <a:latin typeface="Calibri"/>
                <a:ea typeface="Calibri"/>
                <a:cs typeface="Calibri"/>
                <a:sym typeface="Calibri"/>
              </a:rPr>
              <a:t> jest również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b="1" dirty="0">
                <a:latin typeface="Calibri"/>
                <a:ea typeface="Calibri"/>
                <a:cs typeface="Calibri"/>
                <a:sym typeface="Calibri"/>
              </a:rPr>
              <a:t>wyrazem filozofii, którą można odczytać w produktach kulturowych Afryki,  </a:t>
            </a:r>
            <a:r>
              <a:rPr lang="pl-PL" sz="2400" dirty="0">
                <a:latin typeface="Calibri"/>
                <a:ea typeface="Calibri"/>
                <a:cs typeface="Calibri"/>
                <a:sym typeface="Calibri"/>
              </a:rPr>
              <a:t>a przede wszystkim w religiach afrykańskich.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i="1" dirty="0"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pl-PL" sz="2400" b="0" i="1" dirty="0">
                <a:latin typeface="Calibri"/>
                <a:ea typeface="Calibri"/>
                <a:cs typeface="Calibri"/>
                <a:sym typeface="Calibri"/>
              </a:rPr>
              <a:t>Kultura afrykańska ma wyjątkowy wkład w myśl europejską.”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b="1" dirty="0" err="1">
                <a:latin typeface="Calibri"/>
                <a:ea typeface="Calibri"/>
                <a:cs typeface="Calibri"/>
                <a:sym typeface="Calibri"/>
              </a:rPr>
              <a:t>Négritude</a:t>
            </a:r>
            <a:r>
              <a:rPr lang="pl-PL" sz="2400" b="1" dirty="0">
                <a:latin typeface="Calibri"/>
                <a:ea typeface="Calibri"/>
                <a:cs typeface="Calibri"/>
                <a:sym typeface="Calibri"/>
              </a:rPr>
              <a:t> była rewolucją kulturalną</a:t>
            </a:r>
            <a:r>
              <a:rPr lang="pl-PL" sz="2400" b="0" dirty="0"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b="0" dirty="0">
                <a:latin typeface="Calibri"/>
                <a:ea typeface="Calibri"/>
                <a:cs typeface="Calibri"/>
                <a:sym typeface="Calibri"/>
              </a:rPr>
              <a:t>która potwierdziła kulturę czarnej Afryki ponad granicami geograficznymi, łącząc polityczną wizję sprawiedliwości społecznej dla wszystkich ludów pochodzenia afrykańskiego z innowacyjnym idiomem poetyckim.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8" descr="Obraz zawierający tekst, wiele elementów, różny, pęk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22194" r="7211"/>
          <a:stretch/>
        </p:blipFill>
        <p:spPr>
          <a:xfrm>
            <a:off x="-1064854" y="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698427" y="1695416"/>
            <a:ext cx="6326848" cy="458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l-PL" sz="1800">
                <a:latin typeface="Calibri"/>
                <a:ea typeface="Calibri"/>
                <a:cs typeface="Calibri"/>
                <a:sym typeface="Calibri"/>
              </a:rPr>
              <a:t>Przesiąknięty mitami o „prymitywnym umyśle”.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l-PL" sz="1800">
                <a:latin typeface="Calibri"/>
                <a:ea typeface="Calibri"/>
                <a:cs typeface="Calibri"/>
                <a:sym typeface="Calibri"/>
              </a:rPr>
              <a:t>Lud Luba, jedna z wielu grup ludów posługujących się językiem bantu w Afryce.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l-PL" sz="1800">
                <a:latin typeface="Calibri"/>
                <a:ea typeface="Calibri"/>
                <a:cs typeface="Calibri"/>
                <a:sym typeface="Calibri"/>
              </a:rPr>
              <a:t>Błędy zachodniej idei Afryki.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l-PL" sz="1800">
                <a:latin typeface="Calibri"/>
                <a:ea typeface="Calibri"/>
                <a:cs typeface="Calibri"/>
                <a:sym typeface="Calibri"/>
              </a:rPr>
              <a:t>Dokładne przestudiowanie języka Kiluba.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sz="1800" i="1">
                <a:latin typeface="Calibri"/>
                <a:ea typeface="Calibri"/>
                <a:cs typeface="Calibri"/>
                <a:sym typeface="Calibri"/>
              </a:rPr>
              <a:t>„Należy wyjść poza zwykły etnograficzny opis tych cech życia ludzi i odkryć zestaw zasad ontologicznych, na których się one opierają.”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sz="1800">
                <a:latin typeface="Calibri"/>
                <a:ea typeface="Calibri"/>
                <a:cs typeface="Calibri"/>
                <a:sym typeface="Calibri"/>
              </a:rPr>
              <a:t>W czasach, gdy pojęcie ludzi prymitywnych było oczywiste, Tempels zaszokował europejskie społeczeństwo, wybierając jako tytuł swojego odkrycia światopoglądu Luby „filozofię bantu”, a nie „filozofię prymitywną” czy „myśl religijną”. </a:t>
            </a:r>
            <a:endParaRPr/>
          </a:p>
        </p:txBody>
      </p:sp>
      <p:pic>
        <p:nvPicPr>
          <p:cNvPr id="139" name="Google Shape;139;p9" descr="La Philosophie bantoue"/>
          <p:cNvPicPr preferRelativeResize="0"/>
          <p:nvPr/>
        </p:nvPicPr>
        <p:blipFill rotWithShape="1">
          <a:blip r:embed="rId3">
            <a:alphaModFix/>
          </a:blip>
          <a:srcRect t="4663" b="9240"/>
          <a:stretch/>
        </p:blipFill>
        <p:spPr>
          <a:xfrm>
            <a:off x="8705763" y="471450"/>
            <a:ext cx="2063737" cy="2834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/>
        </p:nvSpPr>
        <p:spPr>
          <a:xfrm>
            <a:off x="665380" y="574394"/>
            <a:ext cx="63598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Placide Tempels</a:t>
            </a:r>
            <a:endParaRPr/>
          </a:p>
        </p:txBody>
      </p:sp>
      <p:cxnSp>
        <p:nvCxnSpPr>
          <p:cNvPr id="141" name="Google Shape;141;p9"/>
          <p:cNvCxnSpPr/>
          <p:nvPr/>
        </p:nvCxnSpPr>
        <p:spPr>
          <a:xfrm>
            <a:off x="698426" y="1230820"/>
            <a:ext cx="5549974" cy="0"/>
          </a:xfrm>
          <a:prstGeom prst="straightConnector1">
            <a:avLst/>
          </a:prstGeom>
          <a:noFill/>
          <a:ln w="2857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9" descr="Ilustrac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3253" y="3438674"/>
            <a:ext cx="4048759" cy="284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360219" y="365125"/>
            <a:ext cx="73290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Filozofia Bantu</a:t>
            </a:r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360219" y="1867250"/>
            <a:ext cx="7329055" cy="41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l-PL" sz="2200">
                <a:latin typeface="Calibri"/>
                <a:ea typeface="Calibri"/>
                <a:cs typeface="Calibri"/>
                <a:sym typeface="Calibri"/>
              </a:rPr>
              <a:t>Obaliła kolonialny wynalazek „dzikiej” Afryki.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l-PL" sz="2200">
                <a:latin typeface="Calibri"/>
                <a:ea typeface="Calibri"/>
                <a:cs typeface="Calibri"/>
                <a:sym typeface="Calibri"/>
              </a:rPr>
              <a:t>Tempels jako niewolnikiem kolonialnego światopoglądu i wiary w wyższość chrześcijaństwa.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l-PL" sz="2200">
                <a:latin typeface="Calibri"/>
                <a:ea typeface="Calibri"/>
                <a:cs typeface="Calibri"/>
                <a:sym typeface="Calibri"/>
              </a:rPr>
              <a:t>Otworzyła drzwi do radykalnej demistyfikacji nauki kolonialnej.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l-PL" sz="2200">
                <a:latin typeface="Calibri"/>
                <a:ea typeface="Calibri"/>
                <a:cs typeface="Calibri"/>
                <a:sym typeface="Calibri"/>
              </a:rPr>
              <a:t>Próba przełożenia filozofii afrykańskich w ramy europejskie.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l-PL" sz="2200">
                <a:latin typeface="Calibri"/>
                <a:ea typeface="Calibri"/>
                <a:cs typeface="Calibri"/>
                <a:sym typeface="Calibri"/>
              </a:rPr>
              <a:t>Nadanie miana filozofii „etnicznej” nowej roli w międzynarodowej hierarchii filozofii było niezwykle pociągające.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33C0B"/>
              </a:buClr>
              <a:buSzPts val="2200"/>
              <a:buNone/>
            </a:pPr>
            <a:r>
              <a:rPr lang="pl-PL" sz="2200" i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Książka ta pomimo licznych kontrowersji stała się swego rodzaju manifestem etnofilozofii. 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7254" y="254000"/>
            <a:ext cx="3733800" cy="635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0"/>
          <p:cNvCxnSpPr/>
          <p:nvPr/>
        </p:nvCxnSpPr>
        <p:spPr>
          <a:xfrm>
            <a:off x="360219" y="1392382"/>
            <a:ext cx="6227617" cy="0"/>
          </a:xfrm>
          <a:prstGeom prst="straightConnector1">
            <a:avLst/>
          </a:prstGeom>
          <a:noFill/>
          <a:ln w="28575" cap="flat" cmpd="sng">
            <a:solidFill>
              <a:srgbClr val="36151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4965429" y="168527"/>
            <a:ext cx="6586491" cy="167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l-PL" sz="4000">
                <a:latin typeface="Arial"/>
                <a:ea typeface="Arial"/>
                <a:cs typeface="Arial"/>
                <a:sym typeface="Arial"/>
              </a:rPr>
              <a:t>Uczniowie Tempels’a</a:t>
            </a:r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4965431" y="1578077"/>
            <a:ext cx="6916327" cy="493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pl-PL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filozofa Alexisa Kagamé (1956)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pl-PL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teologa Johna Mbiti (1969)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pl-PL" sz="24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istnieje zunifikowana „filozofia Bantu”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l-PL" sz="2000" b="0" u="none" strike="noStrike" cap="none">
                <a:latin typeface="Calibri"/>
                <a:ea typeface="Calibri"/>
                <a:cs typeface="Calibri"/>
                <a:sym typeface="Calibri"/>
              </a:rPr>
              <a:t>Podstawowe kategorie przejawiają się w </a:t>
            </a:r>
            <a:r>
              <a:rPr lang="pl-PL" sz="2000" b="1" u="none" strike="noStrike" cap="none">
                <a:latin typeface="Calibri"/>
                <a:ea typeface="Calibri"/>
                <a:cs typeface="Calibri"/>
                <a:sym typeface="Calibri"/>
              </a:rPr>
              <a:t>cechach języka,</a:t>
            </a:r>
            <a:r>
              <a:rPr lang="pl-PL" sz="2000" b="0" u="none" strike="noStrike" cap="none">
                <a:latin typeface="Calibri"/>
                <a:ea typeface="Calibri"/>
                <a:cs typeface="Calibri"/>
                <a:sym typeface="Calibri"/>
              </a:rPr>
              <a:t> takich jak gramatyka, lub </a:t>
            </a:r>
            <a:r>
              <a:rPr lang="pl-PL" sz="2000" b="1" u="none" strike="noStrike" cap="none">
                <a:latin typeface="Calibri"/>
                <a:ea typeface="Calibri"/>
                <a:cs typeface="Calibri"/>
                <a:sym typeface="Calibri"/>
              </a:rPr>
              <a:t>cechach kultury</a:t>
            </a:r>
            <a:r>
              <a:rPr lang="pl-PL" sz="2000" b="0" u="none" strike="noStrike" cap="none">
                <a:latin typeface="Calibri"/>
                <a:ea typeface="Calibri"/>
                <a:cs typeface="Calibri"/>
                <a:sym typeface="Calibri"/>
              </a:rPr>
              <a:t>, takich jak </a:t>
            </a:r>
            <a:r>
              <a:rPr lang="pl-PL" sz="2000" b="1" u="none" strike="noStrike" cap="none">
                <a:latin typeface="Calibri"/>
                <a:ea typeface="Calibri"/>
                <a:cs typeface="Calibri"/>
                <a:sym typeface="Calibri"/>
              </a:rPr>
              <a:t>kosmologia i rytuał.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l-PL" sz="20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pl-PL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ranice między sobą a innymi nie są tak sztywne, jak w filozofii zachodniej.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l-PL" sz="2000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pl-PL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spółzależność, a nie konkurencja, jest podstawową wartością społeczną.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l-PL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Świat ludzki i nieludzki jest ożywiany „siłą życiową”, która leży u podstaw percepcji rzeczywistości.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1" descr="Obraz zawierający osoba, mężczyzna, pozujący, noszenie&#10;&#10;Opis wygenerowany automatycznie"/>
          <p:cNvPicPr preferRelativeResize="0"/>
          <p:nvPr/>
        </p:nvPicPr>
        <p:blipFill rotWithShape="1">
          <a:blip r:embed="rId3">
            <a:alphaModFix/>
          </a:blip>
          <a:srcRect t="1348" r="-1" b="359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8F57B6-096F-7444-AB10-1BFEBD6B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0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Superclarendon Light" panose="02060305060000020003" pitchFamily="18" charset="0"/>
              </a:rPr>
              <a:t>ETYMOLOGIA SŁOWA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2B0C16-D0D7-9D4F-94D7-663BD5400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6705600" cy="435133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powszechnej wiedzy uznaje się, że neologizm „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etnofilozofia</a:t>
            </a:r>
            <a:r>
              <a:rPr lang="pl-PL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” został stworzony przez 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Paula Hountondji oraz </a:t>
            </a:r>
            <a:r>
              <a:rPr lang="pl-PL" sz="2400" b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Marciena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b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Towa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w latach 70. XX wieku</a:t>
            </a:r>
            <a:r>
              <a:rPr lang="pl-PL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pl-PL" sz="24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pl-PL" sz="2400" i="1" dirty="0">
                <a:solidFill>
                  <a:schemeClr val="accent6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„The </a:t>
            </a:r>
            <a:r>
              <a:rPr lang="pl-PL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autobiography</a:t>
            </a:r>
            <a:r>
              <a:rPr lang="pl-PL" sz="2400" i="1" dirty="0">
                <a:solidFill>
                  <a:schemeClr val="accent6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Kwame</a:t>
            </a:r>
            <a:r>
              <a:rPr lang="pl-PL" sz="2400" i="1" dirty="0">
                <a:solidFill>
                  <a:schemeClr val="accent6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i="1" dirty="0" err="1">
                <a:solidFill>
                  <a:schemeClr val="accent6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Nkrumah</a:t>
            </a:r>
            <a:r>
              <a:rPr lang="pl-PL" sz="2400" i="1" dirty="0">
                <a:solidFill>
                  <a:schemeClr val="accent6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” 1956  </a:t>
            </a:r>
          </a:p>
          <a:p>
            <a:pPr marL="114300" indent="0">
              <a:buNone/>
            </a:pPr>
            <a:endParaRPr lang="pl-PL" sz="24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Pierwszy prezydent niepodległej Ghany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Kwame</a:t>
            </a:r>
            <a:r>
              <a:rPr lang="pl-PL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Nkrumah</a:t>
            </a:r>
            <a:r>
              <a:rPr lang="pl-PL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anegdotycznie w swojej biografii wspomniał o swojej pracy doktorskiej zatytułowanej „Ethno-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philosophy</a:t>
            </a:r>
            <a:r>
              <a:rPr lang="pl-PL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.” Samo słowo jednak zostało pozostawione bez dalszych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wyjaśnienień</a:t>
            </a:r>
            <a:r>
              <a:rPr lang="pl-PL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114300" indent="0">
              <a:buNone/>
            </a:pPr>
            <a:endParaRPr lang="pl-PL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1026" name="Picture 2" descr="Kwame Nkrumah, Biography">
            <a:extLst>
              <a:ext uri="{FF2B5EF4-FFF2-40B4-BE49-F238E27FC236}">
                <a16:creationId xmlns:a16="http://schemas.microsoft.com/office/drawing/2014/main" id="{0F1DA442-509D-4D45-9F67-75EE5E1A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80" y="889000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7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Paulin J. Hountondji</a:t>
            </a:r>
            <a:endParaRPr dirty="0"/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1"/>
          </p:nvPr>
        </p:nvSpPr>
        <p:spPr>
          <a:xfrm>
            <a:off x="838200" y="1714500"/>
            <a:ext cx="68884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jest benińskim filozofem, politykiem i naukowcem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Krytykuje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etnofilozofię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za opieranie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̨ na trzech fałszach: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micie pierwotnej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jednomyślności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wszystkich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ludów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afrykańskich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iluzji filozofii jako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systemów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niepodlegających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historycznemu rozwojowi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nadużyciu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w postaci traktowania jako filozofii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tekstów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przekazów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oralnych,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które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wcale nie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pretenduja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̨ to takiego miana. </a:t>
            </a:r>
            <a:endParaRPr dirty="0"/>
          </a:p>
        </p:txBody>
      </p:sp>
      <p:pic>
        <p:nvPicPr>
          <p:cNvPr id="180" name="Google Shape;180;p14" descr="Paulin Hountondji on philosophy and decolonisation : New Fra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680" y="1466866"/>
            <a:ext cx="4234010" cy="320991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4"/>
          <p:cNvSpPr txBox="1"/>
          <p:nvPr/>
        </p:nvSpPr>
        <p:spPr>
          <a:xfrm>
            <a:off x="587829" y="5437414"/>
            <a:ext cx="1076597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i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Twierdzi, że takie podejście myli metody antropologii z metodami filozofii, tworząc „hybrydową dyscyplinę bez rozpoznawalnego statusu w świecie teorii”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7D548827-F49E-EF4F-A5A2-2E906380FE1B}"/>
              </a:ext>
            </a:extLst>
          </p:cNvPr>
          <p:cNvCxnSpPr/>
          <p:nvPr/>
        </p:nvCxnSpPr>
        <p:spPr>
          <a:xfrm>
            <a:off x="838200" y="1424972"/>
            <a:ext cx="501396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D95ED4-5F66-8A44-A640-3F7FB0175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340" y="1051560"/>
            <a:ext cx="5082540" cy="51435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l-PL" sz="4000" dirty="0">
                <a:latin typeface="Superclarendon" panose="02060605060000020003" pitchFamily="18" charset="0"/>
              </a:rPr>
              <a:t>„</a:t>
            </a:r>
            <a:r>
              <a:rPr lang="pl-PL" sz="4000" i="1" dirty="0">
                <a:latin typeface="Superclarendon" panose="02060605060000020003" pitchFamily="18" charset="0"/>
              </a:rPr>
              <a:t>Gdyby nie było Platona, tysiąc Sokratesów nie stworzyłoby filozofii.” </a:t>
            </a:r>
          </a:p>
          <a:p>
            <a:pPr marL="114300" indent="0" algn="ctr">
              <a:buNone/>
            </a:pPr>
            <a:endParaRPr lang="pl-PL" sz="4000" b="0" i="1" dirty="0">
              <a:solidFill>
                <a:srgbClr val="000000"/>
              </a:solidFill>
              <a:latin typeface="Superclarendon" panose="02060605060000020003" pitchFamily="18" charset="0"/>
              <a:ea typeface="Arial"/>
              <a:cs typeface="Arial"/>
              <a:sym typeface="Arial"/>
            </a:endParaRPr>
          </a:p>
          <a:p>
            <a:pPr marL="114300" indent="0" algn="ctr">
              <a:buNone/>
            </a:pPr>
            <a:r>
              <a:rPr lang="pl-PL" sz="3200" b="0" i="1" dirty="0">
                <a:solidFill>
                  <a:srgbClr val="000000"/>
                </a:solidFill>
                <a:latin typeface="Superclarendon" panose="02060605060000020003" pitchFamily="18" charset="0"/>
                <a:ea typeface="Arial"/>
                <a:cs typeface="Arial"/>
                <a:sym typeface="Arial"/>
              </a:rPr>
              <a:t>Paulin J. Hountondji</a:t>
            </a:r>
            <a:endParaRPr lang="pl-PL" sz="4000" i="1" dirty="0">
              <a:latin typeface="Superclarendon" panose="02060605060000020003" pitchFamily="18" charset="0"/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65A6C2C5-3D4E-CF4D-862D-C76A70351A95}"/>
              </a:ext>
            </a:extLst>
          </p:cNvPr>
          <p:cNvSpPr txBox="1">
            <a:spLocks/>
          </p:cNvSpPr>
          <p:nvPr/>
        </p:nvSpPr>
        <p:spPr>
          <a:xfrm>
            <a:off x="4221480" y="937260"/>
            <a:ext cx="508254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endParaRPr lang="pl-PL" sz="4000" i="1" dirty="0">
              <a:latin typeface="Superclarendon" panose="02060605060000020003" pitchFamily="18" charset="0"/>
            </a:endParaRPr>
          </a:p>
        </p:txBody>
      </p:sp>
      <p:pic>
        <p:nvPicPr>
          <p:cNvPr id="2050" name="Picture 2" descr="Platon – Wikipedia, wolna encyklopedia">
            <a:extLst>
              <a:ext uri="{FF2B5EF4-FFF2-40B4-BE49-F238E27FC236}">
                <a16:creationId xmlns:a16="http://schemas.microsoft.com/office/drawing/2014/main" id="{57F712B9-46D0-E748-A8A7-F800D4C45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33" y="1051560"/>
            <a:ext cx="3375374" cy="47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1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/>
          <p:nvPr/>
        </p:nvSpPr>
        <p:spPr>
          <a:xfrm>
            <a:off x="7413171" y="0"/>
            <a:ext cx="4098472" cy="6857999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FFFC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3137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l-PL" sz="4000">
                <a:latin typeface="Arial"/>
                <a:ea typeface="Arial"/>
                <a:cs typeface="Arial"/>
                <a:sym typeface="Arial"/>
              </a:rPr>
              <a:t>Krytyka etnofilozofii </a:t>
            </a:r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6313714" cy="446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>
                <a:latin typeface="Calibri"/>
                <a:ea typeface="Calibri"/>
                <a:cs typeface="Calibri"/>
                <a:sym typeface="Calibri"/>
              </a:rPr>
              <a:t>Podejście etnofilozoficzne ma dziś licznych zwolenników wśród antropologów, socjologów i etnologów, </a:t>
            </a:r>
            <a:r>
              <a:rPr lang="pl-PL" sz="2400" b="1">
                <a:latin typeface="Calibri"/>
                <a:ea typeface="Calibri"/>
                <a:cs typeface="Calibri"/>
                <a:sym typeface="Calibri"/>
              </a:rPr>
              <a:t>natomiast spotyka się z licznymi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rPr lang="pl-PL" sz="2400" b="1" i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zarzutami ze strony filozofów afrykańskich.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>
                <a:latin typeface="Calibri"/>
                <a:ea typeface="Calibri"/>
                <a:cs typeface="Calibri"/>
                <a:sym typeface="Calibri"/>
              </a:rPr>
              <a:t>Podstawowym zarzutem jest zarzut mieszania źródeł, metod, pojęć i wyników.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>
                <a:latin typeface="Calibri"/>
                <a:ea typeface="Calibri"/>
                <a:cs typeface="Calibri"/>
                <a:sym typeface="Calibri"/>
              </a:rPr>
              <a:t>łączy się filozofię z religią i mistyką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>
                <a:latin typeface="Calibri"/>
                <a:ea typeface="Calibri"/>
                <a:cs typeface="Calibri"/>
                <a:sym typeface="Calibri"/>
              </a:rPr>
              <a:t>dowolny tekst kultury oralnej uznaje za równoważny tekstom refleksyjnym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7413171" y="2274837"/>
            <a:ext cx="409847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“Z socjologicznego i antropologicznego punktu widzenia cała filozofia jest etnofilozofią.” </a:t>
            </a:r>
            <a:endParaRPr sz="24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12"/>
          <p:cNvCxnSpPr/>
          <p:nvPr/>
        </p:nvCxnSpPr>
        <p:spPr>
          <a:xfrm>
            <a:off x="838200" y="1436914"/>
            <a:ext cx="5954486" cy="0"/>
          </a:xfrm>
          <a:prstGeom prst="straightConnector1">
            <a:avLst/>
          </a:prstGeom>
          <a:noFill/>
          <a:ln w="28575" cap="flat" cmpd="sng">
            <a:solidFill>
              <a:srgbClr val="A8D08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l-PL" sz="4400">
                <a:latin typeface="Arial"/>
                <a:ea typeface="Arial"/>
                <a:cs typeface="Arial"/>
                <a:sym typeface="Arial"/>
              </a:rPr>
              <a:t>Antyrasistowski rasizm? 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838200" y="1943100"/>
            <a:ext cx="10885714" cy="42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F3D"/>
              </a:buClr>
              <a:buSzPts val="2800"/>
              <a:buNone/>
            </a:pPr>
            <a:r>
              <a:rPr lang="pl-PL" b="1" dirty="0">
                <a:solidFill>
                  <a:srgbClr val="4F5F3D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“</a:t>
            </a:r>
            <a:r>
              <a:rPr lang="pl-PL" b="1" dirty="0" err="1">
                <a:solidFill>
                  <a:srgbClr val="4F5F3D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Etnofilozofowie</a:t>
            </a:r>
            <a:r>
              <a:rPr lang="pl-PL" b="1" dirty="0">
                <a:solidFill>
                  <a:srgbClr val="4F5F3D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to zazwyczaj uczeni wyszkoleni na Zachodzie, którzy pracują na materiałach pochodzących spoza kontekstów kulturowych, w których zostali wyszkoleni.”</a:t>
            </a:r>
            <a:endParaRPr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Z pozoru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etnofilozofia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jest zdecydowanie antykolonialna, jednak nadal akceptuje podstawowe kategorie, w których kultura kolonialna definiuje inne kultury i narody.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B. </a:t>
            </a:r>
            <a:r>
              <a:rPr lang="pl-PL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Matolino</a:t>
            </a:r>
            <a:r>
              <a:rPr lang="pl-P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argumentował, że </a:t>
            </a: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 podstaw filozofii Bantu leży rasizm. </a:t>
            </a:r>
            <a:r>
              <a:rPr lang="pl-PL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Następnie stwierdził, że kategorie Bantu są ukute jako gorsze, niespójne, nieartykułowane, nielogiczne i tajemnicze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3" name="Google Shape;173;p13"/>
          <p:cNvCxnSpPr/>
          <p:nvPr/>
        </p:nvCxnSpPr>
        <p:spPr>
          <a:xfrm>
            <a:off x="838200" y="1439333"/>
            <a:ext cx="7425267" cy="0"/>
          </a:xfrm>
          <a:prstGeom prst="straightConnector1">
            <a:avLst/>
          </a:prstGeom>
          <a:noFill/>
          <a:ln w="28575" cap="flat" cmpd="sng">
            <a:solidFill>
              <a:srgbClr val="4F5F3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5" descr="Philosophy: Everything You Need to Know -"/>
          <p:cNvPicPr preferRelativeResize="0"/>
          <p:nvPr/>
        </p:nvPicPr>
        <p:blipFill rotWithShape="1">
          <a:blip r:embed="rId3">
            <a:alphaModFix/>
          </a:blip>
          <a:srcRect t="18182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/>
          <p:nvPr/>
        </p:nvSpPr>
        <p:spPr>
          <a:xfrm>
            <a:off x="336884" y="321176"/>
            <a:ext cx="7197772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w="127000" cap="sq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l-PL" sz="4000">
                <a:latin typeface="Arial"/>
                <a:ea typeface="Arial"/>
                <a:cs typeface="Arial"/>
                <a:sym typeface="Arial"/>
              </a:rPr>
              <a:t>Fidelis Okafor </a:t>
            </a:r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body" idx="1"/>
          </p:nvPr>
        </p:nvSpPr>
        <p:spPr>
          <a:xfrm>
            <a:off x="594109" y="2121763"/>
            <a:ext cx="6620505" cy="37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l-PL" sz="1700">
                <a:latin typeface="Calibri"/>
                <a:ea typeface="Calibri"/>
                <a:cs typeface="Calibri"/>
                <a:sym typeface="Calibri"/>
              </a:rPr>
              <a:t>Okafor obstawał przy pozytywnych etnofilozofii.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l-PL" sz="1700">
                <a:latin typeface="Calibri"/>
                <a:ea typeface="Calibri"/>
                <a:cs typeface="Calibri"/>
                <a:sym typeface="Calibri"/>
              </a:rPr>
              <a:t>To właśnie Okafor zaczął skupiać się na pozytywnych konotacjach.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5F3D"/>
              </a:buClr>
              <a:buSzPts val="1700"/>
              <a:buNone/>
            </a:pPr>
            <a:r>
              <a:rPr lang="pl-PL" sz="1700" i="1">
                <a:solidFill>
                  <a:srgbClr val="4F5F3D"/>
                </a:solidFill>
                <a:latin typeface="Calibri"/>
                <a:ea typeface="Calibri"/>
                <a:cs typeface="Calibri"/>
                <a:sym typeface="Calibri"/>
              </a:rPr>
              <a:t>In defence of afro-japanese ethnophilosophy. (1997)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l-PL" sz="1700">
                <a:latin typeface="Calibri"/>
                <a:ea typeface="Calibri"/>
                <a:cs typeface="Calibri"/>
                <a:sym typeface="Calibri"/>
              </a:rPr>
              <a:t>„renesans ethnofilozofii.”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l-PL" sz="1700">
                <a:latin typeface="Calibri"/>
                <a:ea typeface="Calibri"/>
                <a:cs typeface="Calibri"/>
                <a:sym typeface="Calibri"/>
              </a:rPr>
              <a:t>„Etnofilozofia jest tak nazywana, ponieważ koncentruje się na myśli, która leży u podstaw wzorców życia i systemu wierzeń ludzi.”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l-PL" sz="1700">
                <a:latin typeface="Calibri"/>
                <a:ea typeface="Calibri"/>
                <a:cs typeface="Calibri"/>
                <a:sym typeface="Calibri"/>
              </a:rPr>
              <a:t>„Filozofia zachodnia opiera się jednak na rozumie i logice. W  przeciwieństwie do etnofilozofii była to krytyka myśli ludowej i światopoglądów.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pl-PL" sz="1700" b="1">
                <a:latin typeface="Calibri"/>
                <a:ea typeface="Calibri"/>
                <a:cs typeface="Calibri"/>
                <a:sym typeface="Calibri"/>
              </a:rPr>
              <a:t>Obie tradycje nie są sprzeczne, ale uzupełniają się. Każdy nosi ślady własnej kultury i historii”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5D252-6EAC-3D4D-A238-F9E412B7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746"/>
          </a:xfrm>
        </p:spPr>
        <p:txBody>
          <a:bodyPr/>
          <a:lstStyle/>
          <a:p>
            <a:r>
              <a:rPr lang="pl-PL" dirty="0">
                <a:latin typeface="Superclarendon Light" panose="02060305060000020003" pitchFamily="18" charset="0"/>
              </a:rPr>
              <a:t>Zarys prezentacji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155936D-D70F-6649-BCA8-17CA459E318F}"/>
              </a:ext>
            </a:extLst>
          </p:cNvPr>
          <p:cNvCxnSpPr/>
          <p:nvPr/>
        </p:nvCxnSpPr>
        <p:spPr>
          <a:xfrm>
            <a:off x="838200" y="1361872"/>
            <a:ext cx="554314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9EAE8A-DF0A-A34F-B4C1-AC949C0DD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507766"/>
              </p:ext>
            </p:extLst>
          </p:nvPr>
        </p:nvGraphicFramePr>
        <p:xfrm>
          <a:off x="-767576" y="1670222"/>
          <a:ext cx="10946860" cy="482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364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6" descr="Obraz zawierający tekst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15958" b="9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/>
          <p:nvPr/>
        </p:nvSpPr>
        <p:spPr>
          <a:xfrm>
            <a:off x="336884" y="321176"/>
            <a:ext cx="6406816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w="127000" cap="sq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l-PL" sz="3600" dirty="0">
                <a:latin typeface="Superclarendon Light" panose="02060305060000020003" pitchFamily="18" charset="0"/>
                <a:ea typeface="Arial"/>
                <a:cs typeface="Arial"/>
                <a:sym typeface="Arial"/>
              </a:rPr>
              <a:t>Etnofilozofia poza Afryka </a:t>
            </a:r>
            <a:endParaRPr sz="3600" dirty="0">
              <a:latin typeface="Superclarendon Light" panose="02060305060000020003" pitchFamily="18" charset="0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594110" y="2121763"/>
            <a:ext cx="5989570" cy="37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Większość literatury na temat etnofilozofii dotyczy kultur afrykańskich.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W latach 1970–1980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podejście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etnofilozoficzne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zaczęło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̨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rozpowszechniac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́ poza filozofią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afrykańska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̨.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900" dirty="0" err="1"/>
              <a:t>O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bjęło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także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badanie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myśli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kultur oralnych i kultur ludowych obszaru: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Azji płd.-wschodniej, Oceanii, Ameryki Łac., Syberii, Indian i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Inuitów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Ameryki Płn.,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ludów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peryferyjnych cywilizacji islamskiej (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Berberów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Somalijczyków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, wyspiarzy z Oceanu Indyjskiego), a nawet basenu Morza </a:t>
            </a:r>
            <a:r>
              <a:rPr lang="pl-PL" sz="1900" dirty="0" err="1">
                <a:latin typeface="Calibri"/>
                <a:ea typeface="Calibri"/>
                <a:cs typeface="Calibri"/>
                <a:sym typeface="Calibri"/>
              </a:rPr>
              <a:t>Śródziemnego</a:t>
            </a:r>
            <a:r>
              <a:rPr lang="pl-PL" sz="1900" dirty="0">
                <a:latin typeface="Calibri"/>
                <a:ea typeface="Calibri"/>
                <a:cs typeface="Calibri"/>
                <a:sym typeface="Calibri"/>
              </a:rPr>
              <a:t> (np. Korsyka) czy Europy (Romowie, czyli Cyganie) 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B295DA-EC43-8C40-BBFD-B3956534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latin typeface="Superclarendon Light" panose="02060305060000020003" pitchFamily="18" charset="0"/>
              </a:rPr>
              <a:t>Dyskusja nad etnofilozofią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8CEE88-56A3-D947-8FD3-8B6BA653F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6809"/>
            <a:ext cx="10515600" cy="377825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Czym jest filozofia?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Czy istnieję coś takiego jak kolektywne myślenie?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Czy przekazy oralne mogą być użyte jako źródła myśli filozoficznej?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Czy etycznym jest przekładanie filozofii afrykańskich w ramy europejskie?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Czy Etnofilozofia powinna być wyodrębniana jako nurt filozoficzny?</a:t>
            </a:r>
          </a:p>
          <a:p>
            <a:endParaRPr lang="pl-PL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38019D8-28DF-A54E-A2CF-3F38ABCD2C40}"/>
              </a:ext>
            </a:extLst>
          </p:cNvPr>
          <p:cNvSpPr/>
          <p:nvPr/>
        </p:nvSpPr>
        <p:spPr>
          <a:xfrm>
            <a:off x="0" y="1553052"/>
            <a:ext cx="12192000" cy="275272"/>
          </a:xfrm>
          <a:prstGeom prst="rect">
            <a:avLst/>
          </a:prstGeom>
          <a:solidFill>
            <a:srgbClr val="E0AA70"/>
          </a:solidFill>
          <a:ln>
            <a:solidFill>
              <a:srgbClr val="E0A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1460B42-6ECA-3847-B9AE-CD484BB7868C}"/>
              </a:ext>
            </a:extLst>
          </p:cNvPr>
          <p:cNvCxnSpPr/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>
            <a:off x="0" y="365125"/>
            <a:ext cx="12192000" cy="1126050"/>
          </a:xfrm>
          <a:prstGeom prst="rect">
            <a:avLst/>
          </a:prstGeom>
          <a:solidFill>
            <a:srgbClr val="E0AA70"/>
          </a:solidFill>
          <a:ln w="12700" cap="flat" cmpd="sng">
            <a:solidFill>
              <a:srgbClr val="E0AA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Żródła </a:t>
            </a:r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P.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Houtondji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From the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Ethnosciences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Ethnophilosophy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Kwame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Nkrumah;s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Thesis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Pojeckt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Powszechna Encyklopedia Filozofii, Maciej Zięba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C. Cekiera, Koncepcja człowieka w niektórych plemionach afrykańskich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Routledge Encyclopedia of Philosophy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www.britannica.com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biography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Aime-Cesaire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T.Botz-Bornstein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Ethnophilosophy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comparative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philosophyh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Pragmatism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Toward</a:t>
            </a:r>
            <a:r>
              <a:rPr lang="pl-P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 Philosophy of </a:t>
            </a:r>
            <a:r>
              <a:rPr lang="pl-PL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Ethnoscapes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https://philpapers.org/rec/OKAIDO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C32D472-6297-9044-B3CF-696D5816414B}"/>
              </a:ext>
            </a:extLst>
          </p:cNvPr>
          <p:cNvSpPr/>
          <p:nvPr/>
        </p:nvSpPr>
        <p:spPr>
          <a:xfrm>
            <a:off x="0" y="858982"/>
            <a:ext cx="12192000" cy="1241279"/>
          </a:xfrm>
          <a:prstGeom prst="rect">
            <a:avLst/>
          </a:prstGeom>
          <a:solidFill>
            <a:srgbClr val="E0AA70"/>
          </a:solidFill>
          <a:ln>
            <a:solidFill>
              <a:srgbClr val="E0A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E9D0FB-143C-4E4E-B912-D5CD6B3CD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0137"/>
            <a:ext cx="10515600" cy="100012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l-PL" sz="4800" dirty="0">
                <a:latin typeface="Superclarendon" panose="02060605060000020003" pitchFamily="18" charset="0"/>
              </a:rPr>
              <a:t>ETNO + FILOZOFIA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46693FB-B837-CF4F-8A15-BDDB10A561DC}"/>
              </a:ext>
            </a:extLst>
          </p:cNvPr>
          <p:cNvSpPr txBox="1"/>
          <p:nvPr/>
        </p:nvSpPr>
        <p:spPr>
          <a:xfrm>
            <a:off x="838200" y="2649320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Słowo etno pojawia się po raz pierwszy dopiero w XV wieku poprzez język </a:t>
            </a:r>
            <a:r>
              <a:rPr lang="pl-PL" sz="28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łaciński „</a:t>
            </a:r>
            <a:r>
              <a:rPr lang="pl-PL" sz="280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ethnikos” </a:t>
            </a:r>
            <a:r>
              <a:rPr lang="pl-PL" sz="28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oznaczając dosłownie </a:t>
            </a:r>
            <a:r>
              <a:rPr lang="pl-PL" sz="28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„poganin”, </a:t>
            </a:r>
            <a:r>
              <a:rPr lang="pl-PL" sz="28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później dopiero przeszło do użycia w języku greckim, oznaczając „lud, plemię”</a:t>
            </a:r>
          </a:p>
          <a:p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języku angielskim współcześnie przedrostek „ethno” w słowie odnosi się do badań nad różnymi społeczeństwami i kulturami, w połączeniu z innym obszarem studiów.</a:t>
            </a: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8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2387339"/>
            <a:ext cx="12192000" cy="3112135"/>
          </a:xfrm>
          <a:prstGeom prst="rect">
            <a:avLst/>
          </a:prstGeom>
          <a:solidFill>
            <a:srgbClr val="E0AA70"/>
          </a:solidFill>
          <a:ln w="12700" cap="flat" cmpd="sng">
            <a:solidFill>
              <a:srgbClr val="E0AA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2387339"/>
            <a:ext cx="10515600" cy="261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l-PL" sz="3600" dirty="0">
                <a:latin typeface="Arial"/>
                <a:ea typeface="Arial"/>
                <a:cs typeface="Arial"/>
                <a:sym typeface="Arial"/>
              </a:rPr>
              <a:t>„Definicja etnofilozofii jest złożona i niejednoznaczna, ponieważ wynika z podstawowej dwuznaczności samej definicji filozofii.”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pl-PL" sz="1200" dirty="0">
                <a:latin typeface="Arial"/>
                <a:ea typeface="Arial"/>
                <a:cs typeface="Arial"/>
                <a:sym typeface="Arial"/>
              </a:rPr>
              <a:t>(Routledge Encyclopedia of Philosophy 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3B3D978-9310-3949-A293-025E7BD1E9D0}"/>
              </a:ext>
            </a:extLst>
          </p:cNvPr>
          <p:cNvSpPr txBox="1"/>
          <p:nvPr/>
        </p:nvSpPr>
        <p:spPr>
          <a:xfrm>
            <a:off x="0" y="106613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u="sng" dirty="0">
                <a:latin typeface="Superclarendon Light" panose="02060305060000020003" pitchFamily="18" charset="0"/>
              </a:rPr>
              <a:t>FILOZOFIA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l-PL" sz="4400" dirty="0">
                <a:latin typeface="Arial"/>
                <a:ea typeface="Arial"/>
                <a:cs typeface="Arial"/>
                <a:sym typeface="Arial"/>
              </a:rPr>
              <a:t>Definicja etnofilozofii</a:t>
            </a:r>
            <a:endParaRPr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„nurt w filozofii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współczesnej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wywodzący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̨ z dyskusji nad zagadnieniem samego faktu istnienia filozofii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afrykańskiej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głoszący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2800"/>
              <a:buNone/>
            </a:pPr>
            <a:r>
              <a:rPr lang="pl-PL" sz="2800" i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1" i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istnienie </a:t>
            </a:r>
            <a:r>
              <a:rPr lang="pl-PL" sz="2800" b="1" i="1" dirty="0" err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właściwej</a:t>
            </a:r>
            <a:r>
              <a:rPr lang="pl-PL" sz="2800" b="1" i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dla </a:t>
            </a:r>
            <a:r>
              <a:rPr lang="pl-PL" sz="2800" b="1" i="1" dirty="0" err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różnych</a:t>
            </a:r>
            <a:r>
              <a:rPr lang="pl-PL" sz="2800" b="1" i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1" i="1" dirty="0" err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ludów</a:t>
            </a:r>
            <a:r>
              <a:rPr lang="pl-PL" sz="2800" b="1" i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i ras „filozofii etnicznej”</a:t>
            </a:r>
            <a:endParaRPr sz="2800" i="1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przechowanej w podaniach, mitach, przysłowiach,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baśniach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 oraz normach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zachowan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́,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obrzędach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, obyczajach, instytucjach społecznych i w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języku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która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może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zostac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stamtąd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 wydobyta przez fachowego etnologa-antropologa z zastosowaniem filozoficznych metod analizy symbolicznej; metoda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prowadząca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 do wydobycia owych </a:t>
            </a:r>
            <a:r>
              <a:rPr lang="pl-PL" sz="2800" dirty="0" err="1">
                <a:latin typeface="Calibri"/>
                <a:ea typeface="Calibri"/>
                <a:cs typeface="Calibri"/>
                <a:sym typeface="Calibri"/>
              </a:rPr>
              <a:t>treści</a:t>
            </a: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(Powszechna Encyklopedia Filozofii)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0" y="2230231"/>
            <a:ext cx="12192000" cy="2845536"/>
          </a:xfrm>
          <a:prstGeom prst="rect">
            <a:avLst/>
          </a:prstGeom>
          <a:solidFill>
            <a:srgbClr val="E0AA70"/>
          </a:solidFill>
          <a:ln w="12700" cap="flat" cmpd="sng">
            <a:solidFill>
              <a:srgbClr val="E0AA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838200" y="2230231"/>
            <a:ext cx="10515600" cy="284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sz="3600" dirty="0">
                <a:latin typeface="Arial"/>
                <a:ea typeface="Arial"/>
                <a:cs typeface="Arial"/>
                <a:sym typeface="Arial"/>
              </a:rPr>
              <a:t>„Etnofilozofia jest połączeniem metody etnologicznej z filozoficznym językiem.”</a:t>
            </a: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l-PL" sz="1800" dirty="0">
                <a:latin typeface="Arial"/>
                <a:ea typeface="Arial"/>
                <a:cs typeface="Arial"/>
                <a:sym typeface="Arial"/>
              </a:rPr>
              <a:t>(C. Cekiera, </a:t>
            </a:r>
            <a:r>
              <a:rPr lang="pl-PL" sz="18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Koncepcja człowieka w niektórych plemionach afrykańskich </a:t>
            </a:r>
            <a:r>
              <a:rPr lang="pl-PL" sz="1800" dirty="0">
                <a:latin typeface="Arial"/>
                <a:ea typeface="Arial"/>
                <a:cs typeface="Arial"/>
                <a:sym typeface="Arial"/>
              </a:rPr>
              <a:t>) 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540CF03-4F36-1940-8281-A6F0C820ECD1}"/>
              </a:ext>
            </a:extLst>
          </p:cNvPr>
          <p:cNvSpPr txBox="1"/>
          <p:nvPr/>
        </p:nvSpPr>
        <p:spPr>
          <a:xfrm>
            <a:off x="0" y="69272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u="sng" dirty="0">
                <a:latin typeface="Superclarendon Light" panose="02060305060000020003" pitchFamily="18" charset="0"/>
              </a:rPr>
              <a:t>ETNOLOGIA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609600" y="1936751"/>
            <a:ext cx="10879667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l-PL" sz="3200" dirty="0">
                <a:latin typeface="Arial"/>
                <a:ea typeface="Arial"/>
                <a:cs typeface="Arial"/>
                <a:sym typeface="Arial"/>
              </a:rPr>
              <a:t>„Etnofilozofia bada </a:t>
            </a:r>
            <a:r>
              <a:rPr lang="pl-PL" sz="3200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systemy myślenia istniejących przed kolonialnych społeczności afrykańskich</a:t>
            </a:r>
            <a:r>
              <a:rPr lang="pl-PL" sz="3200" dirty="0">
                <a:latin typeface="Arial"/>
                <a:ea typeface="Arial"/>
                <a:cs typeface="Arial"/>
                <a:sym typeface="Arial"/>
              </a:rPr>
              <a:t> w celu określenia, jakie mogą być idealne formy „autentycznej” afrykańskiej filozofii i praktyki w wyłaniającej się sytuacji postkolonialnej.” 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 sz="1400" dirty="0">
                <a:latin typeface="Arial"/>
                <a:ea typeface="Arial"/>
                <a:cs typeface="Arial"/>
                <a:sym typeface="Arial"/>
              </a:rPr>
              <a:t>(Routledge Encyclopedia of Philosophy 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75F2892-B2AD-0544-B59E-6ADDBF1B973B}"/>
              </a:ext>
            </a:extLst>
          </p:cNvPr>
          <p:cNvSpPr txBox="1"/>
          <p:nvPr/>
        </p:nvSpPr>
        <p:spPr>
          <a:xfrm>
            <a:off x="609600" y="1108364"/>
            <a:ext cx="1102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u="sng" dirty="0">
                <a:latin typeface="Superclarendon Light" panose="02060305060000020003" pitchFamily="18" charset="0"/>
              </a:rPr>
              <a:t>AUTENTYCZNA AFRYKAŃSKA FILOZOFIA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4965429" y="243637"/>
            <a:ext cx="6586491" cy="167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l-PL" dirty="0">
                <a:latin typeface="Superclarendon Light" panose="02060305060000020003" pitchFamily="18" charset="0"/>
                <a:ea typeface="Arial"/>
                <a:cs typeface="Arial"/>
                <a:sym typeface="Arial"/>
              </a:rPr>
              <a:t>Historia etnofilozofii</a:t>
            </a:r>
            <a:endParaRPr dirty="0">
              <a:latin typeface="Superclarendon Light" panose="02060305060000020003" pitchFamily="18" charset="0"/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4965431" y="1920240"/>
            <a:ext cx="6586489" cy="430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Etnofilozofia powstała w Afryce w latach 70. XX wieku, natomiast jej korzenie sięgają nawet lat 30. XX wieku. 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sz="2000" b="1" dirty="0">
                <a:latin typeface="Calibri"/>
                <a:ea typeface="Calibri"/>
                <a:cs typeface="Calibri"/>
                <a:sym typeface="Calibri"/>
              </a:rPr>
              <a:t>Leopolda </a:t>
            </a:r>
            <a:r>
              <a:rPr lang="pl-PL" sz="2000" b="1" dirty="0" err="1">
                <a:latin typeface="Calibri"/>
                <a:ea typeface="Calibri"/>
                <a:cs typeface="Calibri"/>
                <a:sym typeface="Calibri"/>
              </a:rPr>
              <a:t>Senghora</a:t>
            </a:r>
            <a:r>
              <a:rPr lang="pl-PL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- to senegalski</a:t>
            </a:r>
            <a:r>
              <a:rPr lang="pl-PL" sz="2000" b="0" dirty="0">
                <a:latin typeface="Calibri"/>
                <a:ea typeface="Calibri"/>
                <a:cs typeface="Calibri"/>
                <a:sym typeface="Calibri"/>
              </a:rPr>
              <a:t> polityk, pierwszy prezydent Republiki Senegalu, jeden z najbardziej wpływowych współczesnych poetów afrykańskich. 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Był jednym z twórców konceptu Negritude.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sz="2000" b="1" dirty="0" err="1">
                <a:latin typeface="Calibri"/>
                <a:ea typeface="Calibri"/>
                <a:cs typeface="Calibri"/>
                <a:sym typeface="Calibri"/>
              </a:rPr>
              <a:t>Placide</a:t>
            </a:r>
            <a:r>
              <a:rPr lang="pl-PL" sz="2000" b="1" dirty="0">
                <a:latin typeface="Calibri"/>
                <a:ea typeface="Calibri"/>
                <a:cs typeface="Calibri"/>
                <a:sym typeface="Calibri"/>
              </a:rPr>
              <a:t> Tempels 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był belgijskim franciszkaninem misjonarzem.  W 1945 została opublikowana po francusku przez jego książka „La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philosophie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bantoue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”. -Był to jeden z pierwszych przypadków, kiedy lud afrykański był kojarzony z filozofią. </a:t>
            </a:r>
            <a:endParaRPr sz="3200" dirty="0"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6" descr="Obraz zawierający tekst, zewnętrzne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13135" b="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838200" y="468083"/>
            <a:ext cx="60731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l-PL" sz="3600">
                <a:latin typeface="Arial"/>
                <a:ea typeface="Arial"/>
                <a:cs typeface="Arial"/>
                <a:sym typeface="Arial"/>
              </a:rPr>
              <a:t>Négritude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838200" y="1793645"/>
            <a:ext cx="6073140" cy="438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2000" b="0" i="0">
                <a:latin typeface="Calibri"/>
                <a:ea typeface="Calibri"/>
                <a:cs typeface="Calibri"/>
                <a:sym typeface="Calibri"/>
              </a:rPr>
              <a:t>Jego twórcami byli Leopold Sedar Senghor</a:t>
            </a:r>
            <a:r>
              <a:rPr lang="pl-PL" sz="2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000" strike="noStrike">
                <a:latin typeface="Calibri"/>
                <a:ea typeface="Calibri"/>
                <a:cs typeface="Calibri"/>
                <a:sym typeface="Calibri"/>
              </a:rPr>
              <a:t>Aime Cesaire </a:t>
            </a:r>
            <a:r>
              <a:rPr lang="pl-PL" sz="2000" b="0" i="0">
                <a:latin typeface="Calibri"/>
                <a:ea typeface="Calibri"/>
                <a:cs typeface="Calibri"/>
                <a:sym typeface="Calibri"/>
              </a:rPr>
              <a:t>(poeta, późniejszy czołowy polityk martynikański ) oraz Leon Damas z Gujany Francuskiej. 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i="1">
                <a:latin typeface="Calibri"/>
                <a:ea typeface="Calibri"/>
                <a:cs typeface="Calibri"/>
                <a:sym typeface="Calibri"/>
              </a:rPr>
              <a:t>wyraz buntu przeciwko historycznej sytuacji francuskiego kolonializmu i rasizmu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2000">
                <a:latin typeface="Calibri"/>
                <a:ea typeface="Calibri"/>
                <a:cs typeface="Calibri"/>
                <a:sym typeface="Calibri"/>
              </a:rPr>
              <a:t>Senghor kładł większy nacisk na wyartykułowanie Négritude jako treści filozoficznej, </a:t>
            </a:r>
            <a:r>
              <a:rPr lang="pl-PL" sz="2000" b="1">
                <a:latin typeface="Calibri"/>
                <a:ea typeface="Calibri"/>
                <a:cs typeface="Calibri"/>
                <a:sym typeface="Calibri"/>
              </a:rPr>
              <a:t>jako „sumy wartości cywilizacji Czarnego Świata”, a więc sugerując, że jest ontologią, estetyką, epistemologią lub polityką.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7" descr="Léopold Senghor | president of Senegal | Britann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734" y="461963"/>
            <a:ext cx="4140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1385</Words>
  <Application>Microsoft Macintosh PowerPoint</Application>
  <PresentationFormat>Panoramiczny</PresentationFormat>
  <Paragraphs>139</Paragraphs>
  <Slides>22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Superclarendon</vt:lpstr>
      <vt:lpstr>Superclarendon Light</vt:lpstr>
      <vt:lpstr>Motyw pakietu Office</vt:lpstr>
      <vt:lpstr>Dlaczego przedrostek etno w etnofilozofii jest kwestionowany?</vt:lpstr>
      <vt:lpstr>Zarys prezentacji</vt:lpstr>
      <vt:lpstr>Prezentacja programu PowerPoint</vt:lpstr>
      <vt:lpstr>Prezentacja programu PowerPoint</vt:lpstr>
      <vt:lpstr>Definicja etnofilozofii</vt:lpstr>
      <vt:lpstr>Prezentacja programu PowerPoint</vt:lpstr>
      <vt:lpstr>Prezentacja programu PowerPoint</vt:lpstr>
      <vt:lpstr>Historia etnofilozofii</vt:lpstr>
      <vt:lpstr>Négritude</vt:lpstr>
      <vt:lpstr>Leopold Senghor’s philosophy of négritude</vt:lpstr>
      <vt:lpstr>Prezentacja programu PowerPoint</vt:lpstr>
      <vt:lpstr>Filozofia Bantu</vt:lpstr>
      <vt:lpstr>Uczniowie Tempels’a</vt:lpstr>
      <vt:lpstr>ETYMOLOGIA SŁOWA </vt:lpstr>
      <vt:lpstr>Paulin J. Hountondji</vt:lpstr>
      <vt:lpstr>Prezentacja programu PowerPoint</vt:lpstr>
      <vt:lpstr>Krytyka etnofilozofii </vt:lpstr>
      <vt:lpstr>Antyrasistowski rasizm? </vt:lpstr>
      <vt:lpstr>Fidelis Okafor </vt:lpstr>
      <vt:lpstr>Etnofilozofia poza Afryka </vt:lpstr>
      <vt:lpstr>Dyskusja nad etnofilozofią </vt:lpstr>
      <vt:lpstr>Żródła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przedrostek etno w etnofilozofii jest kwestionowany?</dc:title>
  <dc:creator>Martyna Winiarek</dc:creator>
  <cp:lastModifiedBy>Martyna Winiarek</cp:lastModifiedBy>
  <cp:revision>9</cp:revision>
  <dcterms:created xsi:type="dcterms:W3CDTF">2022-11-19T21:49:30Z</dcterms:created>
  <dcterms:modified xsi:type="dcterms:W3CDTF">2022-11-30T14:04:50Z</dcterms:modified>
</cp:coreProperties>
</file>