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77" r:id="rId4"/>
    <p:sldId id="285" r:id="rId5"/>
    <p:sldId id="280" r:id="rId6"/>
    <p:sldId id="284" r:id="rId7"/>
    <p:sldId id="279" r:id="rId8"/>
    <p:sldId id="271" r:id="rId9"/>
    <p:sldId id="278" r:id="rId10"/>
    <p:sldId id="286" r:id="rId11"/>
    <p:sldId id="289" r:id="rId12"/>
    <p:sldId id="290" r:id="rId13"/>
    <p:sldId id="272" r:id="rId14"/>
    <p:sldId id="273" r:id="rId15"/>
    <p:sldId id="274" r:id="rId16"/>
    <p:sldId id="276" r:id="rId17"/>
    <p:sldId id="281" r:id="rId18"/>
    <p:sldId id="282" r:id="rId19"/>
    <p:sldId id="283" r:id="rId20"/>
    <p:sldId id="275" r:id="rId21"/>
    <p:sldId id="266" r:id="rId22"/>
    <p:sldId id="265" r:id="rId23"/>
    <p:sldId id="267" r:id="rId24"/>
    <p:sldId id="259" r:id="rId25"/>
    <p:sldId id="260" r:id="rId26"/>
    <p:sldId id="269" r:id="rId27"/>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89"/>
    <p:restoredTop sz="94676"/>
  </p:normalViewPr>
  <p:slideViewPr>
    <p:cSldViewPr snapToGrid="0" snapToObjects="1">
      <p:cViewPr varScale="1">
        <p:scale>
          <a:sx n="45" d="100"/>
          <a:sy n="45" d="100"/>
        </p:scale>
        <p:origin x="192" y="1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5BECB6F-5829-C442-8341-B313C8B49040}"/>
              </a:ext>
            </a:extLst>
          </p:cNvPr>
          <p:cNvSpPr>
            <a:spLocks noGrp="1"/>
          </p:cNvSpPr>
          <p:nvPr>
            <p:ph type="ctrTitle"/>
          </p:nvPr>
        </p:nvSpPr>
        <p:spPr>
          <a:xfrm>
            <a:off x="1524000" y="1122363"/>
            <a:ext cx="9144000" cy="2387600"/>
          </a:xfrm>
        </p:spPr>
        <p:txBody>
          <a:bodyPr anchor="b"/>
          <a:lstStyle>
            <a:lvl1pPr algn="ctr">
              <a:defRPr sz="6000"/>
            </a:lvl1pPr>
          </a:lstStyle>
          <a:p>
            <a:r>
              <a:rPr lang="pl-PL"/>
              <a:t>Kliknij, aby edytować styl</a:t>
            </a:r>
          </a:p>
        </p:txBody>
      </p:sp>
      <p:sp>
        <p:nvSpPr>
          <p:cNvPr id="3" name="Podtytuł 2">
            <a:extLst>
              <a:ext uri="{FF2B5EF4-FFF2-40B4-BE49-F238E27FC236}">
                <a16:creationId xmlns:a16="http://schemas.microsoft.com/office/drawing/2014/main" id="{362E6969-F3A2-C74F-9F49-2565E11C9A6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4" name="Symbol zastępczy daty 3">
            <a:extLst>
              <a:ext uri="{FF2B5EF4-FFF2-40B4-BE49-F238E27FC236}">
                <a16:creationId xmlns:a16="http://schemas.microsoft.com/office/drawing/2014/main" id="{23B673CE-1841-4247-8B9B-0CB3713AA03B}"/>
              </a:ext>
            </a:extLst>
          </p:cNvPr>
          <p:cNvSpPr>
            <a:spLocks noGrp="1"/>
          </p:cNvSpPr>
          <p:nvPr>
            <p:ph type="dt" sz="half" idx="10"/>
          </p:nvPr>
        </p:nvSpPr>
        <p:spPr/>
        <p:txBody>
          <a:bodyPr/>
          <a:lstStyle/>
          <a:p>
            <a:fld id="{85CE9482-5BBD-4145-95D5-B89518A18400}" type="datetimeFigureOut">
              <a:rPr lang="pl-PL" smtClean="0"/>
              <a:t>27.11.2022</a:t>
            </a:fld>
            <a:endParaRPr lang="pl-PL"/>
          </a:p>
        </p:txBody>
      </p:sp>
      <p:sp>
        <p:nvSpPr>
          <p:cNvPr id="5" name="Symbol zastępczy stopki 4">
            <a:extLst>
              <a:ext uri="{FF2B5EF4-FFF2-40B4-BE49-F238E27FC236}">
                <a16:creationId xmlns:a16="http://schemas.microsoft.com/office/drawing/2014/main" id="{16ECF109-D2DE-8342-857F-DE226984B65E}"/>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9436B7A2-7789-6242-B44A-FD488C1BF799}"/>
              </a:ext>
            </a:extLst>
          </p:cNvPr>
          <p:cNvSpPr>
            <a:spLocks noGrp="1"/>
          </p:cNvSpPr>
          <p:nvPr>
            <p:ph type="sldNum" sz="quarter" idx="12"/>
          </p:nvPr>
        </p:nvSpPr>
        <p:spPr/>
        <p:txBody>
          <a:bodyPr/>
          <a:lstStyle/>
          <a:p>
            <a:fld id="{F068F30D-463F-7641-93C9-9BBD2A4E65A3}" type="slidenum">
              <a:rPr lang="pl-PL" smtClean="0"/>
              <a:t>‹#›</a:t>
            </a:fld>
            <a:endParaRPr lang="pl-PL"/>
          </a:p>
        </p:txBody>
      </p:sp>
    </p:spTree>
    <p:extLst>
      <p:ext uri="{BB962C8B-B14F-4D97-AF65-F5344CB8AC3E}">
        <p14:creationId xmlns:p14="http://schemas.microsoft.com/office/powerpoint/2010/main" val="38308200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B68123C-2CBA-4146-BE0C-3F2A9EC276A5}"/>
              </a:ext>
            </a:extLst>
          </p:cNvPr>
          <p:cNvSpPr>
            <a:spLocks noGrp="1"/>
          </p:cNvSpPr>
          <p:nvPr>
            <p:ph type="title"/>
          </p:nvPr>
        </p:nvSpPr>
        <p:spPr/>
        <p:txBody>
          <a:bodyPr/>
          <a:lstStyle/>
          <a:p>
            <a:r>
              <a:rPr lang="pl-PL"/>
              <a:t>Kliknij, aby edytować styl</a:t>
            </a:r>
          </a:p>
        </p:txBody>
      </p:sp>
      <p:sp>
        <p:nvSpPr>
          <p:cNvPr id="3" name="Symbol zastępczy tytułu pionowego 2">
            <a:extLst>
              <a:ext uri="{FF2B5EF4-FFF2-40B4-BE49-F238E27FC236}">
                <a16:creationId xmlns:a16="http://schemas.microsoft.com/office/drawing/2014/main" id="{31AB6525-E292-4847-8DF7-AA9618219A17}"/>
              </a:ext>
            </a:extLst>
          </p:cNvPr>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F8E2D450-0D1D-664F-941F-EF7EE964936A}"/>
              </a:ext>
            </a:extLst>
          </p:cNvPr>
          <p:cNvSpPr>
            <a:spLocks noGrp="1"/>
          </p:cNvSpPr>
          <p:nvPr>
            <p:ph type="dt" sz="half" idx="10"/>
          </p:nvPr>
        </p:nvSpPr>
        <p:spPr/>
        <p:txBody>
          <a:bodyPr/>
          <a:lstStyle/>
          <a:p>
            <a:fld id="{85CE9482-5BBD-4145-95D5-B89518A18400}" type="datetimeFigureOut">
              <a:rPr lang="pl-PL" smtClean="0"/>
              <a:t>27.11.2022</a:t>
            </a:fld>
            <a:endParaRPr lang="pl-PL"/>
          </a:p>
        </p:txBody>
      </p:sp>
      <p:sp>
        <p:nvSpPr>
          <p:cNvPr id="5" name="Symbol zastępczy stopki 4">
            <a:extLst>
              <a:ext uri="{FF2B5EF4-FFF2-40B4-BE49-F238E27FC236}">
                <a16:creationId xmlns:a16="http://schemas.microsoft.com/office/drawing/2014/main" id="{6D489E24-5DE8-1147-804E-6F48977808B6}"/>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0A2ADD85-26EF-994F-A512-94A93177B9F1}"/>
              </a:ext>
            </a:extLst>
          </p:cNvPr>
          <p:cNvSpPr>
            <a:spLocks noGrp="1"/>
          </p:cNvSpPr>
          <p:nvPr>
            <p:ph type="sldNum" sz="quarter" idx="12"/>
          </p:nvPr>
        </p:nvSpPr>
        <p:spPr/>
        <p:txBody>
          <a:bodyPr/>
          <a:lstStyle/>
          <a:p>
            <a:fld id="{F068F30D-463F-7641-93C9-9BBD2A4E65A3}" type="slidenum">
              <a:rPr lang="pl-PL" smtClean="0"/>
              <a:t>‹#›</a:t>
            </a:fld>
            <a:endParaRPr lang="pl-PL"/>
          </a:p>
        </p:txBody>
      </p:sp>
    </p:spTree>
    <p:extLst>
      <p:ext uri="{BB962C8B-B14F-4D97-AF65-F5344CB8AC3E}">
        <p14:creationId xmlns:p14="http://schemas.microsoft.com/office/powerpoint/2010/main" val="16847042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a:extLst>
              <a:ext uri="{FF2B5EF4-FFF2-40B4-BE49-F238E27FC236}">
                <a16:creationId xmlns:a16="http://schemas.microsoft.com/office/drawing/2014/main" id="{3867DACB-1F0E-814E-ACB7-62541BE859DE}"/>
              </a:ext>
            </a:extLst>
          </p:cNvPr>
          <p:cNvSpPr>
            <a:spLocks noGrp="1"/>
          </p:cNvSpPr>
          <p:nvPr>
            <p:ph type="title" orient="vert"/>
          </p:nvPr>
        </p:nvSpPr>
        <p:spPr>
          <a:xfrm>
            <a:off x="8724900" y="365125"/>
            <a:ext cx="2628900" cy="5811838"/>
          </a:xfrm>
        </p:spPr>
        <p:txBody>
          <a:bodyPr vert="eaVert"/>
          <a:lstStyle/>
          <a:p>
            <a:r>
              <a:rPr lang="pl-PL"/>
              <a:t>Kliknij, aby edytować styl</a:t>
            </a:r>
          </a:p>
        </p:txBody>
      </p:sp>
      <p:sp>
        <p:nvSpPr>
          <p:cNvPr id="3" name="Symbol zastępczy tytułu pionowego 2">
            <a:extLst>
              <a:ext uri="{FF2B5EF4-FFF2-40B4-BE49-F238E27FC236}">
                <a16:creationId xmlns:a16="http://schemas.microsoft.com/office/drawing/2014/main" id="{73B87441-6A8C-F34D-B9C1-0BB01C67EA7C}"/>
              </a:ext>
            </a:extLst>
          </p:cNvPr>
          <p:cNvSpPr>
            <a:spLocks noGrp="1"/>
          </p:cNvSpPr>
          <p:nvPr>
            <p:ph type="body" orient="vert" idx="1"/>
          </p:nvPr>
        </p:nvSpPr>
        <p:spPr>
          <a:xfrm>
            <a:off x="838200" y="365125"/>
            <a:ext cx="7734300" cy="5811838"/>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8EF96026-A843-6F4E-95C5-14C50C619AA8}"/>
              </a:ext>
            </a:extLst>
          </p:cNvPr>
          <p:cNvSpPr>
            <a:spLocks noGrp="1"/>
          </p:cNvSpPr>
          <p:nvPr>
            <p:ph type="dt" sz="half" idx="10"/>
          </p:nvPr>
        </p:nvSpPr>
        <p:spPr/>
        <p:txBody>
          <a:bodyPr/>
          <a:lstStyle/>
          <a:p>
            <a:fld id="{85CE9482-5BBD-4145-95D5-B89518A18400}" type="datetimeFigureOut">
              <a:rPr lang="pl-PL" smtClean="0"/>
              <a:t>27.11.2022</a:t>
            </a:fld>
            <a:endParaRPr lang="pl-PL"/>
          </a:p>
        </p:txBody>
      </p:sp>
      <p:sp>
        <p:nvSpPr>
          <p:cNvPr id="5" name="Symbol zastępczy stopki 4">
            <a:extLst>
              <a:ext uri="{FF2B5EF4-FFF2-40B4-BE49-F238E27FC236}">
                <a16:creationId xmlns:a16="http://schemas.microsoft.com/office/drawing/2014/main" id="{FB3A772F-7B42-1B46-B75C-6B8EF7F3A87F}"/>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E7ADD9AE-A837-3C45-85F0-78D8CFD5F245}"/>
              </a:ext>
            </a:extLst>
          </p:cNvPr>
          <p:cNvSpPr>
            <a:spLocks noGrp="1"/>
          </p:cNvSpPr>
          <p:nvPr>
            <p:ph type="sldNum" sz="quarter" idx="12"/>
          </p:nvPr>
        </p:nvSpPr>
        <p:spPr/>
        <p:txBody>
          <a:bodyPr/>
          <a:lstStyle/>
          <a:p>
            <a:fld id="{F068F30D-463F-7641-93C9-9BBD2A4E65A3}" type="slidenum">
              <a:rPr lang="pl-PL" smtClean="0"/>
              <a:t>‹#›</a:t>
            </a:fld>
            <a:endParaRPr lang="pl-PL"/>
          </a:p>
        </p:txBody>
      </p:sp>
    </p:spTree>
    <p:extLst>
      <p:ext uri="{BB962C8B-B14F-4D97-AF65-F5344CB8AC3E}">
        <p14:creationId xmlns:p14="http://schemas.microsoft.com/office/powerpoint/2010/main" val="910335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5D0CB3C-DFD7-7F40-B76A-D636909C5EE6}"/>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B43B7170-DB92-354A-8106-D5B97EF1B50D}"/>
              </a:ext>
            </a:extLst>
          </p:cNvPr>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995A5960-EC56-D347-9DA5-C983B5C7DF1C}"/>
              </a:ext>
            </a:extLst>
          </p:cNvPr>
          <p:cNvSpPr>
            <a:spLocks noGrp="1"/>
          </p:cNvSpPr>
          <p:nvPr>
            <p:ph type="dt" sz="half" idx="10"/>
          </p:nvPr>
        </p:nvSpPr>
        <p:spPr/>
        <p:txBody>
          <a:bodyPr/>
          <a:lstStyle/>
          <a:p>
            <a:fld id="{85CE9482-5BBD-4145-95D5-B89518A18400}" type="datetimeFigureOut">
              <a:rPr lang="pl-PL" smtClean="0"/>
              <a:t>27.11.2022</a:t>
            </a:fld>
            <a:endParaRPr lang="pl-PL"/>
          </a:p>
        </p:txBody>
      </p:sp>
      <p:sp>
        <p:nvSpPr>
          <p:cNvPr id="5" name="Symbol zastępczy stopki 4">
            <a:extLst>
              <a:ext uri="{FF2B5EF4-FFF2-40B4-BE49-F238E27FC236}">
                <a16:creationId xmlns:a16="http://schemas.microsoft.com/office/drawing/2014/main" id="{CEEC137B-A3FB-F548-9B9C-D8ACE1F61539}"/>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A08C1290-573C-314E-8148-78FF2D079371}"/>
              </a:ext>
            </a:extLst>
          </p:cNvPr>
          <p:cNvSpPr>
            <a:spLocks noGrp="1"/>
          </p:cNvSpPr>
          <p:nvPr>
            <p:ph type="sldNum" sz="quarter" idx="12"/>
          </p:nvPr>
        </p:nvSpPr>
        <p:spPr/>
        <p:txBody>
          <a:bodyPr/>
          <a:lstStyle/>
          <a:p>
            <a:fld id="{F068F30D-463F-7641-93C9-9BBD2A4E65A3}" type="slidenum">
              <a:rPr lang="pl-PL" smtClean="0"/>
              <a:t>‹#›</a:t>
            </a:fld>
            <a:endParaRPr lang="pl-PL"/>
          </a:p>
        </p:txBody>
      </p:sp>
    </p:spTree>
    <p:extLst>
      <p:ext uri="{BB962C8B-B14F-4D97-AF65-F5344CB8AC3E}">
        <p14:creationId xmlns:p14="http://schemas.microsoft.com/office/powerpoint/2010/main" val="21888590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B367AFC-A9F6-7B42-B1C8-0A4EB5AEBD40}"/>
              </a:ext>
            </a:extLst>
          </p:cNvPr>
          <p:cNvSpPr>
            <a:spLocks noGrp="1"/>
          </p:cNvSpPr>
          <p:nvPr>
            <p:ph type="title"/>
          </p:nvPr>
        </p:nvSpPr>
        <p:spPr>
          <a:xfrm>
            <a:off x="831850" y="1709738"/>
            <a:ext cx="10515600" cy="2852737"/>
          </a:xfrm>
        </p:spPr>
        <p:txBody>
          <a:bodyPr anchor="b"/>
          <a:lstStyle>
            <a:lvl1pPr>
              <a:defRPr sz="6000"/>
            </a:lvl1pPr>
          </a:lstStyle>
          <a:p>
            <a:r>
              <a:rPr lang="pl-PL"/>
              <a:t>Kliknij, aby edytować styl</a:t>
            </a:r>
          </a:p>
        </p:txBody>
      </p:sp>
      <p:sp>
        <p:nvSpPr>
          <p:cNvPr id="3" name="Symbol zastępczy tekstu 2">
            <a:extLst>
              <a:ext uri="{FF2B5EF4-FFF2-40B4-BE49-F238E27FC236}">
                <a16:creationId xmlns:a16="http://schemas.microsoft.com/office/drawing/2014/main" id="{6ED6BA29-6300-4A48-8195-98058C3F4E3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Kliknij, aby edytować style wzorca tekstu</a:t>
            </a:r>
          </a:p>
        </p:txBody>
      </p:sp>
      <p:sp>
        <p:nvSpPr>
          <p:cNvPr id="4" name="Symbol zastępczy daty 3">
            <a:extLst>
              <a:ext uri="{FF2B5EF4-FFF2-40B4-BE49-F238E27FC236}">
                <a16:creationId xmlns:a16="http://schemas.microsoft.com/office/drawing/2014/main" id="{C3F8D941-8ED5-8C45-ACD2-610626FC6055}"/>
              </a:ext>
            </a:extLst>
          </p:cNvPr>
          <p:cNvSpPr>
            <a:spLocks noGrp="1"/>
          </p:cNvSpPr>
          <p:nvPr>
            <p:ph type="dt" sz="half" idx="10"/>
          </p:nvPr>
        </p:nvSpPr>
        <p:spPr/>
        <p:txBody>
          <a:bodyPr/>
          <a:lstStyle/>
          <a:p>
            <a:fld id="{85CE9482-5BBD-4145-95D5-B89518A18400}" type="datetimeFigureOut">
              <a:rPr lang="pl-PL" smtClean="0"/>
              <a:t>27.11.2022</a:t>
            </a:fld>
            <a:endParaRPr lang="pl-PL"/>
          </a:p>
        </p:txBody>
      </p:sp>
      <p:sp>
        <p:nvSpPr>
          <p:cNvPr id="5" name="Symbol zastępczy stopki 4">
            <a:extLst>
              <a:ext uri="{FF2B5EF4-FFF2-40B4-BE49-F238E27FC236}">
                <a16:creationId xmlns:a16="http://schemas.microsoft.com/office/drawing/2014/main" id="{9A7239DA-FC07-A441-8A3D-565EDECE26FF}"/>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8FD74A01-5B9F-144C-91DB-5A3EE9877227}"/>
              </a:ext>
            </a:extLst>
          </p:cNvPr>
          <p:cNvSpPr>
            <a:spLocks noGrp="1"/>
          </p:cNvSpPr>
          <p:nvPr>
            <p:ph type="sldNum" sz="quarter" idx="12"/>
          </p:nvPr>
        </p:nvSpPr>
        <p:spPr/>
        <p:txBody>
          <a:bodyPr/>
          <a:lstStyle/>
          <a:p>
            <a:fld id="{F068F30D-463F-7641-93C9-9BBD2A4E65A3}" type="slidenum">
              <a:rPr lang="pl-PL" smtClean="0"/>
              <a:t>‹#›</a:t>
            </a:fld>
            <a:endParaRPr lang="pl-PL"/>
          </a:p>
        </p:txBody>
      </p:sp>
    </p:spTree>
    <p:extLst>
      <p:ext uri="{BB962C8B-B14F-4D97-AF65-F5344CB8AC3E}">
        <p14:creationId xmlns:p14="http://schemas.microsoft.com/office/powerpoint/2010/main" val="32822481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4F2C051-28B5-244C-B4D8-E808FC41AD06}"/>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5FAD0D86-23A1-B64A-A07D-2DCA623659A9}"/>
              </a:ext>
            </a:extLst>
          </p:cNvPr>
          <p:cNvSpPr>
            <a:spLocks noGrp="1"/>
          </p:cNvSpPr>
          <p:nvPr>
            <p:ph sz="half" idx="1"/>
          </p:nvPr>
        </p:nvSpPr>
        <p:spPr>
          <a:xfrm>
            <a:off x="838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a:extLst>
              <a:ext uri="{FF2B5EF4-FFF2-40B4-BE49-F238E27FC236}">
                <a16:creationId xmlns:a16="http://schemas.microsoft.com/office/drawing/2014/main" id="{082E0042-A111-CA4B-A157-DEACC774C5FB}"/>
              </a:ext>
            </a:extLst>
          </p:cNvPr>
          <p:cNvSpPr>
            <a:spLocks noGrp="1"/>
          </p:cNvSpPr>
          <p:nvPr>
            <p:ph sz="half" idx="2"/>
          </p:nvPr>
        </p:nvSpPr>
        <p:spPr>
          <a:xfrm>
            <a:off x="6172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a:extLst>
              <a:ext uri="{FF2B5EF4-FFF2-40B4-BE49-F238E27FC236}">
                <a16:creationId xmlns:a16="http://schemas.microsoft.com/office/drawing/2014/main" id="{7DC82498-BB04-1141-BDA3-21EB6FD46E21}"/>
              </a:ext>
            </a:extLst>
          </p:cNvPr>
          <p:cNvSpPr>
            <a:spLocks noGrp="1"/>
          </p:cNvSpPr>
          <p:nvPr>
            <p:ph type="dt" sz="half" idx="10"/>
          </p:nvPr>
        </p:nvSpPr>
        <p:spPr/>
        <p:txBody>
          <a:bodyPr/>
          <a:lstStyle/>
          <a:p>
            <a:fld id="{85CE9482-5BBD-4145-95D5-B89518A18400}" type="datetimeFigureOut">
              <a:rPr lang="pl-PL" smtClean="0"/>
              <a:t>27.11.2022</a:t>
            </a:fld>
            <a:endParaRPr lang="pl-PL"/>
          </a:p>
        </p:txBody>
      </p:sp>
      <p:sp>
        <p:nvSpPr>
          <p:cNvPr id="6" name="Symbol zastępczy stopki 5">
            <a:extLst>
              <a:ext uri="{FF2B5EF4-FFF2-40B4-BE49-F238E27FC236}">
                <a16:creationId xmlns:a16="http://schemas.microsoft.com/office/drawing/2014/main" id="{809F196B-3371-BE42-BDFC-6D5F4354F73F}"/>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E7980DF6-E177-494D-A01B-4CEDC0AAB852}"/>
              </a:ext>
            </a:extLst>
          </p:cNvPr>
          <p:cNvSpPr>
            <a:spLocks noGrp="1"/>
          </p:cNvSpPr>
          <p:nvPr>
            <p:ph type="sldNum" sz="quarter" idx="12"/>
          </p:nvPr>
        </p:nvSpPr>
        <p:spPr/>
        <p:txBody>
          <a:bodyPr/>
          <a:lstStyle/>
          <a:p>
            <a:fld id="{F068F30D-463F-7641-93C9-9BBD2A4E65A3}" type="slidenum">
              <a:rPr lang="pl-PL" smtClean="0"/>
              <a:t>‹#›</a:t>
            </a:fld>
            <a:endParaRPr lang="pl-PL"/>
          </a:p>
        </p:txBody>
      </p:sp>
    </p:spTree>
    <p:extLst>
      <p:ext uri="{BB962C8B-B14F-4D97-AF65-F5344CB8AC3E}">
        <p14:creationId xmlns:p14="http://schemas.microsoft.com/office/powerpoint/2010/main" val="37183704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790D2BF-455D-FF46-8FA0-B5E4070E5FAD}"/>
              </a:ext>
            </a:extLst>
          </p:cNvPr>
          <p:cNvSpPr>
            <a:spLocks noGrp="1"/>
          </p:cNvSpPr>
          <p:nvPr>
            <p:ph type="title"/>
          </p:nvPr>
        </p:nvSpPr>
        <p:spPr>
          <a:xfrm>
            <a:off x="839788" y="365125"/>
            <a:ext cx="10515600" cy="1325563"/>
          </a:xfrm>
        </p:spPr>
        <p:txBody>
          <a:bodyPr/>
          <a:lstStyle/>
          <a:p>
            <a:r>
              <a:rPr lang="pl-PL"/>
              <a:t>Kliknij, aby edytować styl</a:t>
            </a:r>
          </a:p>
        </p:txBody>
      </p:sp>
      <p:sp>
        <p:nvSpPr>
          <p:cNvPr id="3" name="Symbol zastępczy tekstu 2">
            <a:extLst>
              <a:ext uri="{FF2B5EF4-FFF2-40B4-BE49-F238E27FC236}">
                <a16:creationId xmlns:a16="http://schemas.microsoft.com/office/drawing/2014/main" id="{C3179BD4-ECD1-D24C-9E97-E6C8432DE8B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a:extLst>
              <a:ext uri="{FF2B5EF4-FFF2-40B4-BE49-F238E27FC236}">
                <a16:creationId xmlns:a16="http://schemas.microsoft.com/office/drawing/2014/main" id="{E5BBE726-7AB8-9940-9A45-D11946AA29C9}"/>
              </a:ext>
            </a:extLst>
          </p:cNvPr>
          <p:cNvSpPr>
            <a:spLocks noGrp="1"/>
          </p:cNvSpPr>
          <p:nvPr>
            <p:ph sz="half" idx="2"/>
          </p:nvPr>
        </p:nvSpPr>
        <p:spPr>
          <a:xfrm>
            <a:off x="839788" y="2505075"/>
            <a:ext cx="5157787"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a:extLst>
              <a:ext uri="{FF2B5EF4-FFF2-40B4-BE49-F238E27FC236}">
                <a16:creationId xmlns:a16="http://schemas.microsoft.com/office/drawing/2014/main" id="{FDE31E85-0F96-E444-B0A8-E78A4C1B7C4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a:extLst>
              <a:ext uri="{FF2B5EF4-FFF2-40B4-BE49-F238E27FC236}">
                <a16:creationId xmlns:a16="http://schemas.microsoft.com/office/drawing/2014/main" id="{419D4056-C933-1249-8151-9EF70ED3177F}"/>
              </a:ext>
            </a:extLst>
          </p:cNvPr>
          <p:cNvSpPr>
            <a:spLocks noGrp="1"/>
          </p:cNvSpPr>
          <p:nvPr>
            <p:ph sz="quarter" idx="4"/>
          </p:nvPr>
        </p:nvSpPr>
        <p:spPr>
          <a:xfrm>
            <a:off x="6172200" y="2505075"/>
            <a:ext cx="5183188"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a:extLst>
              <a:ext uri="{FF2B5EF4-FFF2-40B4-BE49-F238E27FC236}">
                <a16:creationId xmlns:a16="http://schemas.microsoft.com/office/drawing/2014/main" id="{6C1E8C3F-40D6-3C45-A40A-247C99D8D232}"/>
              </a:ext>
            </a:extLst>
          </p:cNvPr>
          <p:cNvSpPr>
            <a:spLocks noGrp="1"/>
          </p:cNvSpPr>
          <p:nvPr>
            <p:ph type="dt" sz="half" idx="10"/>
          </p:nvPr>
        </p:nvSpPr>
        <p:spPr/>
        <p:txBody>
          <a:bodyPr/>
          <a:lstStyle/>
          <a:p>
            <a:fld id="{85CE9482-5BBD-4145-95D5-B89518A18400}" type="datetimeFigureOut">
              <a:rPr lang="pl-PL" smtClean="0"/>
              <a:t>27.11.2022</a:t>
            </a:fld>
            <a:endParaRPr lang="pl-PL"/>
          </a:p>
        </p:txBody>
      </p:sp>
      <p:sp>
        <p:nvSpPr>
          <p:cNvPr id="8" name="Symbol zastępczy stopki 7">
            <a:extLst>
              <a:ext uri="{FF2B5EF4-FFF2-40B4-BE49-F238E27FC236}">
                <a16:creationId xmlns:a16="http://schemas.microsoft.com/office/drawing/2014/main" id="{A869A42C-B255-1342-BFC0-3707463B1A20}"/>
              </a:ext>
            </a:extLst>
          </p:cNvPr>
          <p:cNvSpPr>
            <a:spLocks noGrp="1"/>
          </p:cNvSpPr>
          <p:nvPr>
            <p:ph type="ftr" sz="quarter" idx="11"/>
          </p:nvPr>
        </p:nvSpPr>
        <p:spPr/>
        <p:txBody>
          <a:bodyPr/>
          <a:lstStyle/>
          <a:p>
            <a:endParaRPr lang="pl-PL"/>
          </a:p>
        </p:txBody>
      </p:sp>
      <p:sp>
        <p:nvSpPr>
          <p:cNvPr id="9" name="Symbol zastępczy numeru slajdu 8">
            <a:extLst>
              <a:ext uri="{FF2B5EF4-FFF2-40B4-BE49-F238E27FC236}">
                <a16:creationId xmlns:a16="http://schemas.microsoft.com/office/drawing/2014/main" id="{E86A256F-2E93-1049-B745-AC616788C8C1}"/>
              </a:ext>
            </a:extLst>
          </p:cNvPr>
          <p:cNvSpPr>
            <a:spLocks noGrp="1"/>
          </p:cNvSpPr>
          <p:nvPr>
            <p:ph type="sldNum" sz="quarter" idx="12"/>
          </p:nvPr>
        </p:nvSpPr>
        <p:spPr/>
        <p:txBody>
          <a:bodyPr/>
          <a:lstStyle/>
          <a:p>
            <a:fld id="{F068F30D-463F-7641-93C9-9BBD2A4E65A3}" type="slidenum">
              <a:rPr lang="pl-PL" smtClean="0"/>
              <a:t>‹#›</a:t>
            </a:fld>
            <a:endParaRPr lang="pl-PL"/>
          </a:p>
        </p:txBody>
      </p:sp>
    </p:spTree>
    <p:extLst>
      <p:ext uri="{BB962C8B-B14F-4D97-AF65-F5344CB8AC3E}">
        <p14:creationId xmlns:p14="http://schemas.microsoft.com/office/powerpoint/2010/main" val="18179448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6678C9A-6161-B640-A178-148498824CC2}"/>
              </a:ext>
            </a:extLst>
          </p:cNvPr>
          <p:cNvSpPr>
            <a:spLocks noGrp="1"/>
          </p:cNvSpPr>
          <p:nvPr>
            <p:ph type="title"/>
          </p:nvPr>
        </p:nvSpPr>
        <p:spPr/>
        <p:txBody>
          <a:bodyPr/>
          <a:lstStyle/>
          <a:p>
            <a:r>
              <a:rPr lang="pl-PL"/>
              <a:t>Kliknij, aby edytować styl</a:t>
            </a:r>
          </a:p>
        </p:txBody>
      </p:sp>
      <p:sp>
        <p:nvSpPr>
          <p:cNvPr id="3" name="Symbol zastępczy daty 2">
            <a:extLst>
              <a:ext uri="{FF2B5EF4-FFF2-40B4-BE49-F238E27FC236}">
                <a16:creationId xmlns:a16="http://schemas.microsoft.com/office/drawing/2014/main" id="{42DC3AB5-9403-0248-BAE9-5A4FA4598188}"/>
              </a:ext>
            </a:extLst>
          </p:cNvPr>
          <p:cNvSpPr>
            <a:spLocks noGrp="1"/>
          </p:cNvSpPr>
          <p:nvPr>
            <p:ph type="dt" sz="half" idx="10"/>
          </p:nvPr>
        </p:nvSpPr>
        <p:spPr/>
        <p:txBody>
          <a:bodyPr/>
          <a:lstStyle/>
          <a:p>
            <a:fld id="{85CE9482-5BBD-4145-95D5-B89518A18400}" type="datetimeFigureOut">
              <a:rPr lang="pl-PL" smtClean="0"/>
              <a:t>27.11.2022</a:t>
            </a:fld>
            <a:endParaRPr lang="pl-PL"/>
          </a:p>
        </p:txBody>
      </p:sp>
      <p:sp>
        <p:nvSpPr>
          <p:cNvPr id="4" name="Symbol zastępczy stopki 3">
            <a:extLst>
              <a:ext uri="{FF2B5EF4-FFF2-40B4-BE49-F238E27FC236}">
                <a16:creationId xmlns:a16="http://schemas.microsoft.com/office/drawing/2014/main" id="{553F6F9C-2C12-C045-9BC9-40EE0BF108A7}"/>
              </a:ext>
            </a:extLst>
          </p:cNvPr>
          <p:cNvSpPr>
            <a:spLocks noGrp="1"/>
          </p:cNvSpPr>
          <p:nvPr>
            <p:ph type="ftr" sz="quarter" idx="11"/>
          </p:nvPr>
        </p:nvSpPr>
        <p:spPr/>
        <p:txBody>
          <a:bodyPr/>
          <a:lstStyle/>
          <a:p>
            <a:endParaRPr lang="pl-PL"/>
          </a:p>
        </p:txBody>
      </p:sp>
      <p:sp>
        <p:nvSpPr>
          <p:cNvPr id="5" name="Symbol zastępczy numeru slajdu 4">
            <a:extLst>
              <a:ext uri="{FF2B5EF4-FFF2-40B4-BE49-F238E27FC236}">
                <a16:creationId xmlns:a16="http://schemas.microsoft.com/office/drawing/2014/main" id="{05A8B705-9AFD-5C45-9AF7-60381B2DE0D4}"/>
              </a:ext>
            </a:extLst>
          </p:cNvPr>
          <p:cNvSpPr>
            <a:spLocks noGrp="1"/>
          </p:cNvSpPr>
          <p:nvPr>
            <p:ph type="sldNum" sz="quarter" idx="12"/>
          </p:nvPr>
        </p:nvSpPr>
        <p:spPr/>
        <p:txBody>
          <a:bodyPr/>
          <a:lstStyle/>
          <a:p>
            <a:fld id="{F068F30D-463F-7641-93C9-9BBD2A4E65A3}" type="slidenum">
              <a:rPr lang="pl-PL" smtClean="0"/>
              <a:t>‹#›</a:t>
            </a:fld>
            <a:endParaRPr lang="pl-PL"/>
          </a:p>
        </p:txBody>
      </p:sp>
    </p:spTree>
    <p:extLst>
      <p:ext uri="{BB962C8B-B14F-4D97-AF65-F5344CB8AC3E}">
        <p14:creationId xmlns:p14="http://schemas.microsoft.com/office/powerpoint/2010/main" val="2153017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a:extLst>
              <a:ext uri="{FF2B5EF4-FFF2-40B4-BE49-F238E27FC236}">
                <a16:creationId xmlns:a16="http://schemas.microsoft.com/office/drawing/2014/main" id="{FF68AA7C-5D08-6243-8500-C29D5FF156A4}"/>
              </a:ext>
            </a:extLst>
          </p:cNvPr>
          <p:cNvSpPr>
            <a:spLocks noGrp="1"/>
          </p:cNvSpPr>
          <p:nvPr>
            <p:ph type="dt" sz="half" idx="10"/>
          </p:nvPr>
        </p:nvSpPr>
        <p:spPr/>
        <p:txBody>
          <a:bodyPr/>
          <a:lstStyle/>
          <a:p>
            <a:fld id="{85CE9482-5BBD-4145-95D5-B89518A18400}" type="datetimeFigureOut">
              <a:rPr lang="pl-PL" smtClean="0"/>
              <a:t>27.11.2022</a:t>
            </a:fld>
            <a:endParaRPr lang="pl-PL"/>
          </a:p>
        </p:txBody>
      </p:sp>
      <p:sp>
        <p:nvSpPr>
          <p:cNvPr id="3" name="Symbol zastępczy stopki 2">
            <a:extLst>
              <a:ext uri="{FF2B5EF4-FFF2-40B4-BE49-F238E27FC236}">
                <a16:creationId xmlns:a16="http://schemas.microsoft.com/office/drawing/2014/main" id="{1A1ADE8B-3630-F14C-AEF2-54DFD0B0AF70}"/>
              </a:ext>
            </a:extLst>
          </p:cNvPr>
          <p:cNvSpPr>
            <a:spLocks noGrp="1"/>
          </p:cNvSpPr>
          <p:nvPr>
            <p:ph type="ftr" sz="quarter" idx="11"/>
          </p:nvPr>
        </p:nvSpPr>
        <p:spPr/>
        <p:txBody>
          <a:bodyPr/>
          <a:lstStyle/>
          <a:p>
            <a:endParaRPr lang="pl-PL"/>
          </a:p>
        </p:txBody>
      </p:sp>
      <p:sp>
        <p:nvSpPr>
          <p:cNvPr id="4" name="Symbol zastępczy numeru slajdu 3">
            <a:extLst>
              <a:ext uri="{FF2B5EF4-FFF2-40B4-BE49-F238E27FC236}">
                <a16:creationId xmlns:a16="http://schemas.microsoft.com/office/drawing/2014/main" id="{9267671F-4B54-BC4D-B200-9F979E3D5DDB}"/>
              </a:ext>
            </a:extLst>
          </p:cNvPr>
          <p:cNvSpPr>
            <a:spLocks noGrp="1"/>
          </p:cNvSpPr>
          <p:nvPr>
            <p:ph type="sldNum" sz="quarter" idx="12"/>
          </p:nvPr>
        </p:nvSpPr>
        <p:spPr/>
        <p:txBody>
          <a:bodyPr/>
          <a:lstStyle/>
          <a:p>
            <a:fld id="{F068F30D-463F-7641-93C9-9BBD2A4E65A3}" type="slidenum">
              <a:rPr lang="pl-PL" smtClean="0"/>
              <a:t>‹#›</a:t>
            </a:fld>
            <a:endParaRPr lang="pl-PL"/>
          </a:p>
        </p:txBody>
      </p:sp>
    </p:spTree>
    <p:extLst>
      <p:ext uri="{BB962C8B-B14F-4D97-AF65-F5344CB8AC3E}">
        <p14:creationId xmlns:p14="http://schemas.microsoft.com/office/powerpoint/2010/main" val="12478903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5869E2A-F5B9-2143-9664-86C60D65025E}"/>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zawartości 2">
            <a:extLst>
              <a:ext uri="{FF2B5EF4-FFF2-40B4-BE49-F238E27FC236}">
                <a16:creationId xmlns:a16="http://schemas.microsoft.com/office/drawing/2014/main" id="{D7ACED79-B513-FA4F-869E-CFBC1912FBC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a:extLst>
              <a:ext uri="{FF2B5EF4-FFF2-40B4-BE49-F238E27FC236}">
                <a16:creationId xmlns:a16="http://schemas.microsoft.com/office/drawing/2014/main" id="{2AF8DD8D-8E11-5746-827F-D4B7A7CAB6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a:extLst>
              <a:ext uri="{FF2B5EF4-FFF2-40B4-BE49-F238E27FC236}">
                <a16:creationId xmlns:a16="http://schemas.microsoft.com/office/drawing/2014/main" id="{3D2E2F10-B5CF-7F42-81D2-5D984572BB70}"/>
              </a:ext>
            </a:extLst>
          </p:cNvPr>
          <p:cNvSpPr>
            <a:spLocks noGrp="1"/>
          </p:cNvSpPr>
          <p:nvPr>
            <p:ph type="dt" sz="half" idx="10"/>
          </p:nvPr>
        </p:nvSpPr>
        <p:spPr/>
        <p:txBody>
          <a:bodyPr/>
          <a:lstStyle/>
          <a:p>
            <a:fld id="{85CE9482-5BBD-4145-95D5-B89518A18400}" type="datetimeFigureOut">
              <a:rPr lang="pl-PL" smtClean="0"/>
              <a:t>27.11.2022</a:t>
            </a:fld>
            <a:endParaRPr lang="pl-PL"/>
          </a:p>
        </p:txBody>
      </p:sp>
      <p:sp>
        <p:nvSpPr>
          <p:cNvPr id="6" name="Symbol zastępczy stopki 5">
            <a:extLst>
              <a:ext uri="{FF2B5EF4-FFF2-40B4-BE49-F238E27FC236}">
                <a16:creationId xmlns:a16="http://schemas.microsoft.com/office/drawing/2014/main" id="{4231C35A-96AA-4C4A-B0BF-837A56A0E9F4}"/>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D4FB680F-2196-134A-9078-4476DEEE60E9}"/>
              </a:ext>
            </a:extLst>
          </p:cNvPr>
          <p:cNvSpPr>
            <a:spLocks noGrp="1"/>
          </p:cNvSpPr>
          <p:nvPr>
            <p:ph type="sldNum" sz="quarter" idx="12"/>
          </p:nvPr>
        </p:nvSpPr>
        <p:spPr/>
        <p:txBody>
          <a:bodyPr/>
          <a:lstStyle/>
          <a:p>
            <a:fld id="{F068F30D-463F-7641-93C9-9BBD2A4E65A3}" type="slidenum">
              <a:rPr lang="pl-PL" smtClean="0"/>
              <a:t>‹#›</a:t>
            </a:fld>
            <a:endParaRPr lang="pl-PL"/>
          </a:p>
        </p:txBody>
      </p:sp>
    </p:spTree>
    <p:extLst>
      <p:ext uri="{BB962C8B-B14F-4D97-AF65-F5344CB8AC3E}">
        <p14:creationId xmlns:p14="http://schemas.microsoft.com/office/powerpoint/2010/main" val="19749686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237130B-636C-6A45-8CA6-12F68B698689}"/>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obrazu 2">
            <a:extLst>
              <a:ext uri="{FF2B5EF4-FFF2-40B4-BE49-F238E27FC236}">
                <a16:creationId xmlns:a16="http://schemas.microsoft.com/office/drawing/2014/main" id="{53D24C98-3E0A-1946-BB9E-B131BD833CF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a:extLst>
              <a:ext uri="{FF2B5EF4-FFF2-40B4-BE49-F238E27FC236}">
                <a16:creationId xmlns:a16="http://schemas.microsoft.com/office/drawing/2014/main" id="{3F2D8BF6-0CCA-A64F-9BA5-3067BC82C1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a:extLst>
              <a:ext uri="{FF2B5EF4-FFF2-40B4-BE49-F238E27FC236}">
                <a16:creationId xmlns:a16="http://schemas.microsoft.com/office/drawing/2014/main" id="{C04CC621-B348-7A44-9532-B701E93B663C}"/>
              </a:ext>
            </a:extLst>
          </p:cNvPr>
          <p:cNvSpPr>
            <a:spLocks noGrp="1"/>
          </p:cNvSpPr>
          <p:nvPr>
            <p:ph type="dt" sz="half" idx="10"/>
          </p:nvPr>
        </p:nvSpPr>
        <p:spPr/>
        <p:txBody>
          <a:bodyPr/>
          <a:lstStyle/>
          <a:p>
            <a:fld id="{85CE9482-5BBD-4145-95D5-B89518A18400}" type="datetimeFigureOut">
              <a:rPr lang="pl-PL" smtClean="0"/>
              <a:t>27.11.2022</a:t>
            </a:fld>
            <a:endParaRPr lang="pl-PL"/>
          </a:p>
        </p:txBody>
      </p:sp>
      <p:sp>
        <p:nvSpPr>
          <p:cNvPr id="6" name="Symbol zastępczy stopki 5">
            <a:extLst>
              <a:ext uri="{FF2B5EF4-FFF2-40B4-BE49-F238E27FC236}">
                <a16:creationId xmlns:a16="http://schemas.microsoft.com/office/drawing/2014/main" id="{82B5D275-A219-F941-817B-059170F05296}"/>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CAD90E62-DE7C-8B4A-8D17-2ECC37E6FB99}"/>
              </a:ext>
            </a:extLst>
          </p:cNvPr>
          <p:cNvSpPr>
            <a:spLocks noGrp="1"/>
          </p:cNvSpPr>
          <p:nvPr>
            <p:ph type="sldNum" sz="quarter" idx="12"/>
          </p:nvPr>
        </p:nvSpPr>
        <p:spPr/>
        <p:txBody>
          <a:bodyPr/>
          <a:lstStyle/>
          <a:p>
            <a:fld id="{F068F30D-463F-7641-93C9-9BBD2A4E65A3}" type="slidenum">
              <a:rPr lang="pl-PL" smtClean="0"/>
              <a:t>‹#›</a:t>
            </a:fld>
            <a:endParaRPr lang="pl-PL"/>
          </a:p>
        </p:txBody>
      </p:sp>
    </p:spTree>
    <p:extLst>
      <p:ext uri="{BB962C8B-B14F-4D97-AF65-F5344CB8AC3E}">
        <p14:creationId xmlns:p14="http://schemas.microsoft.com/office/powerpoint/2010/main" val="39600278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a:extLst>
              <a:ext uri="{FF2B5EF4-FFF2-40B4-BE49-F238E27FC236}">
                <a16:creationId xmlns:a16="http://schemas.microsoft.com/office/drawing/2014/main" id="{1412C47E-BE50-1943-9888-2CBD8F3885D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a:t>Kliknij, aby edytować styl</a:t>
            </a:r>
          </a:p>
        </p:txBody>
      </p:sp>
      <p:sp>
        <p:nvSpPr>
          <p:cNvPr id="3" name="Symbol zastępczy tekstu 2">
            <a:extLst>
              <a:ext uri="{FF2B5EF4-FFF2-40B4-BE49-F238E27FC236}">
                <a16:creationId xmlns:a16="http://schemas.microsoft.com/office/drawing/2014/main" id="{5938D976-CEAE-C849-BA75-AF4A4CDC95F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BE94D8A3-A1BE-194C-9A22-271AFE4748A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CE9482-5BBD-4145-95D5-B89518A18400}" type="datetimeFigureOut">
              <a:rPr lang="pl-PL" smtClean="0"/>
              <a:t>27.11.2022</a:t>
            </a:fld>
            <a:endParaRPr lang="pl-PL"/>
          </a:p>
        </p:txBody>
      </p:sp>
      <p:sp>
        <p:nvSpPr>
          <p:cNvPr id="5" name="Symbol zastępczy stopki 4">
            <a:extLst>
              <a:ext uri="{FF2B5EF4-FFF2-40B4-BE49-F238E27FC236}">
                <a16:creationId xmlns:a16="http://schemas.microsoft.com/office/drawing/2014/main" id="{18D5D084-373F-AC42-A94D-637BA5D6502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a:extLst>
              <a:ext uri="{FF2B5EF4-FFF2-40B4-BE49-F238E27FC236}">
                <a16:creationId xmlns:a16="http://schemas.microsoft.com/office/drawing/2014/main" id="{9CD6C542-9DC3-244B-845C-0F2BC72DC53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68F30D-463F-7641-93C9-9BBD2A4E65A3}" type="slidenum">
              <a:rPr lang="pl-PL" smtClean="0"/>
              <a:t>‹#›</a:t>
            </a:fld>
            <a:endParaRPr lang="pl-PL"/>
          </a:p>
        </p:txBody>
      </p:sp>
    </p:spTree>
    <p:extLst>
      <p:ext uri="{BB962C8B-B14F-4D97-AF65-F5344CB8AC3E}">
        <p14:creationId xmlns:p14="http://schemas.microsoft.com/office/powerpoint/2010/main" val="8391002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www.jeuneafrique.com/Articles/Dossier/JA2744p124.xml0/codesria-art-africain-multipartisme-panafricanismemeditations-africaines-a-la-rencontre-des-intellectuels-africains.html"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0FBB8D4-6D2C-AE4F-B2A7-2DFA426B32CB}"/>
              </a:ext>
            </a:extLst>
          </p:cNvPr>
          <p:cNvSpPr>
            <a:spLocks noGrp="1"/>
          </p:cNvSpPr>
          <p:nvPr>
            <p:ph type="ctrTitle"/>
          </p:nvPr>
        </p:nvSpPr>
        <p:spPr/>
        <p:txBody>
          <a:bodyPr>
            <a:noAutofit/>
          </a:bodyPr>
          <a:lstStyle/>
          <a:p>
            <a:r>
              <a:rPr lang="pl-PL" sz="4800" dirty="0">
                <a:latin typeface="Superclarendon Light" panose="02060305060000020003" pitchFamily="18" charset="0"/>
              </a:rPr>
              <a:t>Etnofilozofia</a:t>
            </a:r>
          </a:p>
        </p:txBody>
      </p:sp>
      <p:sp>
        <p:nvSpPr>
          <p:cNvPr id="3" name="Podtytuł 2">
            <a:extLst>
              <a:ext uri="{FF2B5EF4-FFF2-40B4-BE49-F238E27FC236}">
                <a16:creationId xmlns:a16="http://schemas.microsoft.com/office/drawing/2014/main" id="{BC5A8623-56D5-D54E-A8A2-39800D8DF3F0}"/>
              </a:ext>
            </a:extLst>
          </p:cNvPr>
          <p:cNvSpPr>
            <a:spLocks noGrp="1"/>
          </p:cNvSpPr>
          <p:nvPr>
            <p:ph type="subTitle" idx="1"/>
          </p:nvPr>
        </p:nvSpPr>
        <p:spPr>
          <a:xfrm>
            <a:off x="1524000" y="4356846"/>
            <a:ext cx="9144000" cy="900953"/>
          </a:xfrm>
        </p:spPr>
        <p:txBody>
          <a:bodyPr/>
          <a:lstStyle/>
          <a:p>
            <a:r>
              <a:rPr lang="pl-PL" dirty="0"/>
              <a:t>Wyk. Martyna Winiarek</a:t>
            </a:r>
          </a:p>
        </p:txBody>
      </p:sp>
    </p:spTree>
    <p:extLst>
      <p:ext uri="{BB962C8B-B14F-4D97-AF65-F5344CB8AC3E}">
        <p14:creationId xmlns:p14="http://schemas.microsoft.com/office/powerpoint/2010/main" val="21868001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9809691-6DDF-214D-9D1D-3817BE4D1128}"/>
              </a:ext>
            </a:extLst>
          </p:cNvPr>
          <p:cNvSpPr>
            <a:spLocks noGrp="1"/>
          </p:cNvSpPr>
          <p:nvPr>
            <p:ph type="title"/>
          </p:nvPr>
        </p:nvSpPr>
        <p:spPr/>
        <p:txBody>
          <a:bodyPr/>
          <a:lstStyle/>
          <a:p>
            <a:r>
              <a:rPr lang="pl-PL" dirty="0">
                <a:latin typeface="Superclarendon Light" panose="02060305060000020003" pitchFamily="18" charset="0"/>
              </a:rPr>
              <a:t>Historia etnofilozofii</a:t>
            </a:r>
            <a:endParaRPr lang="pl-PL" dirty="0"/>
          </a:p>
        </p:txBody>
      </p:sp>
      <p:sp>
        <p:nvSpPr>
          <p:cNvPr id="3" name="Symbol zastępczy zawartości 2">
            <a:extLst>
              <a:ext uri="{FF2B5EF4-FFF2-40B4-BE49-F238E27FC236}">
                <a16:creationId xmlns:a16="http://schemas.microsoft.com/office/drawing/2014/main" id="{CADCDFEA-A710-DD45-9190-A7AF4EE839BF}"/>
              </a:ext>
            </a:extLst>
          </p:cNvPr>
          <p:cNvSpPr>
            <a:spLocks noGrp="1"/>
          </p:cNvSpPr>
          <p:nvPr>
            <p:ph idx="1"/>
          </p:nvPr>
        </p:nvSpPr>
        <p:spPr>
          <a:xfrm>
            <a:off x="838200" y="1825625"/>
            <a:ext cx="10233454" cy="4351338"/>
          </a:xfrm>
        </p:spPr>
        <p:txBody>
          <a:bodyPr>
            <a:noAutofit/>
          </a:bodyPr>
          <a:lstStyle/>
          <a:p>
            <a:pPr marL="0" indent="0">
              <a:buNone/>
            </a:pPr>
            <a:r>
              <a:rPr lang="pl-PL" sz="2400" dirty="0">
                <a:latin typeface="+mj-lt"/>
              </a:rPr>
              <a:t>Etnofilozofia powstała w Afryce w latach 60. XX wieku, natomiast jej korzenie sięgają książki o filozofii Bantu belgijskiego misjonarza Placide Tempels’a. Książka została opublikowana w 1946 roku i podejmowała próbę zbudowania systemu filozoficznego myśli Bantu. </a:t>
            </a:r>
          </a:p>
          <a:p>
            <a:pPr marL="0" indent="0">
              <a:buNone/>
            </a:pPr>
            <a:r>
              <a:rPr lang="pl-PL" sz="2400" dirty="0">
                <a:latin typeface="+mj-lt"/>
              </a:rPr>
              <a:t>Z jednej strony można prace Tempels’a nazwać próbą przełożenia filozofii afrykańskich w ramy europejskie. Natomiast </a:t>
            </a:r>
            <a:r>
              <a:rPr lang="pl-PL" sz="2400" dirty="0">
                <a:effectLst/>
                <a:latin typeface="+mj-lt"/>
              </a:rPr>
              <a:t>samo nadanie miana filozofii „etnicznej” nowej roli w międzynarodowej hierarchii filozofii było niezwykle pociągające. </a:t>
            </a:r>
          </a:p>
          <a:p>
            <a:pPr marL="0" indent="0">
              <a:buNone/>
            </a:pPr>
            <a:r>
              <a:rPr lang="pl-PL" sz="2400" dirty="0">
                <a:latin typeface="+mj-lt"/>
              </a:rPr>
              <a:t>Książka ta pomimo licznych kontrowersji stała się swego rodzaju manifestem etnofilozofii. </a:t>
            </a:r>
          </a:p>
        </p:txBody>
      </p:sp>
    </p:spTree>
    <p:extLst>
      <p:ext uri="{BB962C8B-B14F-4D97-AF65-F5344CB8AC3E}">
        <p14:creationId xmlns:p14="http://schemas.microsoft.com/office/powerpoint/2010/main" val="22375014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D734F7E-6DC1-A34A-8E29-93342DB9F620}"/>
              </a:ext>
            </a:extLst>
          </p:cNvPr>
          <p:cNvSpPr>
            <a:spLocks noGrp="1"/>
          </p:cNvSpPr>
          <p:nvPr>
            <p:ph type="title"/>
          </p:nvPr>
        </p:nvSpPr>
        <p:spPr/>
        <p:txBody>
          <a:bodyPr/>
          <a:lstStyle/>
          <a:p>
            <a:r>
              <a:rPr lang="pl-PL" dirty="0"/>
              <a:t>Paulin </a:t>
            </a:r>
            <a:r>
              <a:rPr lang="pl-PL" dirty="0" err="1"/>
              <a:t>Houtondji</a:t>
            </a:r>
            <a:endParaRPr lang="pl-PL" dirty="0"/>
          </a:p>
        </p:txBody>
      </p:sp>
      <p:sp>
        <p:nvSpPr>
          <p:cNvPr id="3" name="Symbol zastępczy zawartości 2">
            <a:extLst>
              <a:ext uri="{FF2B5EF4-FFF2-40B4-BE49-F238E27FC236}">
                <a16:creationId xmlns:a16="http://schemas.microsoft.com/office/drawing/2014/main" id="{D7C0DEC6-FCD4-7E41-B5CD-BC98DB05ED1C}"/>
              </a:ext>
            </a:extLst>
          </p:cNvPr>
          <p:cNvSpPr>
            <a:spLocks noGrp="1"/>
          </p:cNvSpPr>
          <p:nvPr>
            <p:ph idx="1"/>
          </p:nvPr>
        </p:nvSpPr>
        <p:spPr/>
        <p:txBody>
          <a:bodyPr/>
          <a:lstStyle/>
          <a:p>
            <a:pPr marL="0" indent="0">
              <a:buNone/>
            </a:pPr>
            <a:r>
              <a:rPr lang="pl-PL" dirty="0"/>
              <a:t>Filozof pochodzenie Benińskiego stwierdził, że nie może istnieć swego rodzaju Etnofilozofia. </a:t>
            </a:r>
          </a:p>
          <a:p>
            <a:pPr marL="0" indent="0">
              <a:buNone/>
            </a:pPr>
            <a:r>
              <a:rPr lang="pl-PL" dirty="0"/>
              <a:t>Skupiał się na </a:t>
            </a:r>
            <a:r>
              <a:rPr lang="pl-PL" dirty="0" err="1"/>
              <a:t>zagdnieniu</a:t>
            </a:r>
            <a:r>
              <a:rPr lang="pl-PL" dirty="0"/>
              <a:t> tzw. kolektywnego  myślenia </a:t>
            </a:r>
          </a:p>
          <a:p>
            <a:pPr marL="0" indent="0">
              <a:buNone/>
            </a:pPr>
            <a:r>
              <a:rPr lang="pl-PL" dirty="0"/>
              <a:t>It </a:t>
            </a:r>
            <a:r>
              <a:rPr lang="pl-PL" dirty="0" err="1"/>
              <a:t>remains</a:t>
            </a:r>
            <a:r>
              <a:rPr lang="pl-PL" dirty="0"/>
              <a:t> </a:t>
            </a:r>
            <a:r>
              <a:rPr lang="pl-PL" dirty="0" err="1"/>
              <a:t>indiferent</a:t>
            </a:r>
            <a:r>
              <a:rPr lang="pl-PL" dirty="0"/>
              <a:t> </a:t>
            </a:r>
            <a:r>
              <a:rPr lang="pl-PL" dirty="0" err="1"/>
              <a:t>toward</a:t>
            </a:r>
            <a:r>
              <a:rPr lang="pl-PL" dirty="0"/>
              <a:t> </a:t>
            </a:r>
            <a:r>
              <a:rPr lang="pl-PL" dirty="0" err="1"/>
              <a:t>individually</a:t>
            </a:r>
            <a:r>
              <a:rPr lang="pl-PL" dirty="0"/>
              <a:t> </a:t>
            </a:r>
            <a:r>
              <a:rPr lang="pl-PL" dirty="0" err="1"/>
              <a:t>critical</a:t>
            </a:r>
            <a:r>
              <a:rPr lang="pl-PL" dirty="0"/>
              <a:t> </a:t>
            </a:r>
            <a:r>
              <a:rPr lang="pl-PL" dirty="0" err="1"/>
              <a:t>that</a:t>
            </a:r>
            <a:r>
              <a:rPr lang="pl-PL" dirty="0"/>
              <a:t> </a:t>
            </a:r>
            <a:r>
              <a:rPr lang="pl-PL" dirty="0" err="1"/>
              <a:t>is</a:t>
            </a:r>
            <a:r>
              <a:rPr lang="pl-PL" dirty="0"/>
              <a:t> </a:t>
            </a:r>
            <a:r>
              <a:rPr lang="pl-PL" dirty="0" err="1"/>
              <a:t>typically</a:t>
            </a:r>
            <a:r>
              <a:rPr lang="pl-PL" dirty="0"/>
              <a:t> </a:t>
            </a:r>
            <a:r>
              <a:rPr lang="pl-PL" dirty="0" err="1"/>
              <a:t>philosophical</a:t>
            </a:r>
            <a:r>
              <a:rPr lang="pl-PL" dirty="0"/>
              <a:t>, </a:t>
            </a:r>
            <a:r>
              <a:rPr lang="pl-PL" dirty="0" err="1"/>
              <a:t>approaches</a:t>
            </a:r>
            <a:r>
              <a:rPr lang="pl-PL" dirty="0"/>
              <a:t>. </a:t>
            </a:r>
          </a:p>
        </p:txBody>
      </p:sp>
    </p:spTree>
    <p:extLst>
      <p:ext uri="{BB962C8B-B14F-4D97-AF65-F5344CB8AC3E}">
        <p14:creationId xmlns:p14="http://schemas.microsoft.com/office/powerpoint/2010/main" val="27862172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C68B445-3B7B-BB48-84DC-52DD7BA3DE3C}"/>
              </a:ext>
            </a:extLst>
          </p:cNvPr>
          <p:cNvSpPr>
            <a:spLocks noGrp="1"/>
          </p:cNvSpPr>
          <p:nvPr>
            <p:ph type="title"/>
          </p:nvPr>
        </p:nvSpPr>
        <p:spPr/>
        <p:txBody>
          <a:bodyPr/>
          <a:lstStyle/>
          <a:p>
            <a:r>
              <a:rPr lang="pl-PL" dirty="0"/>
              <a:t>Fidelis </a:t>
            </a:r>
            <a:r>
              <a:rPr lang="pl-PL" dirty="0" err="1"/>
              <a:t>Okafor</a:t>
            </a:r>
            <a:endParaRPr lang="pl-PL" dirty="0"/>
          </a:p>
        </p:txBody>
      </p:sp>
      <p:sp>
        <p:nvSpPr>
          <p:cNvPr id="3" name="Symbol zastępczy zawartości 2">
            <a:extLst>
              <a:ext uri="{FF2B5EF4-FFF2-40B4-BE49-F238E27FC236}">
                <a16:creationId xmlns:a16="http://schemas.microsoft.com/office/drawing/2014/main" id="{A2F00FD3-5605-1D42-B53C-26DC3A8A3898}"/>
              </a:ext>
            </a:extLst>
          </p:cNvPr>
          <p:cNvSpPr>
            <a:spLocks noGrp="1"/>
          </p:cNvSpPr>
          <p:nvPr>
            <p:ph idx="1"/>
          </p:nvPr>
        </p:nvSpPr>
        <p:spPr/>
        <p:txBody>
          <a:bodyPr/>
          <a:lstStyle/>
          <a:p>
            <a:pPr marL="0" indent="0">
              <a:buNone/>
            </a:pPr>
            <a:r>
              <a:rPr lang="pl-PL"/>
              <a:t>Renesans etnofilozofii</a:t>
            </a:r>
            <a:endParaRPr lang="pl-PL" dirty="0"/>
          </a:p>
          <a:p>
            <a:pPr marL="0" indent="0">
              <a:buNone/>
            </a:pPr>
            <a:endParaRPr lang="pl-PL" dirty="0"/>
          </a:p>
          <a:p>
            <a:pPr marL="0" indent="0">
              <a:buNone/>
            </a:pPr>
            <a:r>
              <a:rPr lang="pl-PL" dirty="0"/>
              <a:t>„In </a:t>
            </a:r>
            <a:r>
              <a:rPr lang="pl-PL" dirty="0" err="1"/>
              <a:t>defende</a:t>
            </a:r>
            <a:r>
              <a:rPr lang="pl-PL" dirty="0"/>
              <a:t> of Afro-</a:t>
            </a:r>
            <a:r>
              <a:rPr lang="pl-PL" dirty="0" err="1"/>
              <a:t>Japanese</a:t>
            </a:r>
            <a:r>
              <a:rPr lang="pl-PL" dirty="0"/>
              <a:t> </a:t>
            </a:r>
            <a:r>
              <a:rPr lang="pl-PL" dirty="0" err="1"/>
              <a:t>Ethnophilosophy</a:t>
            </a:r>
            <a:r>
              <a:rPr lang="pl-PL" dirty="0"/>
              <a:t>”  (1997)</a:t>
            </a:r>
          </a:p>
        </p:txBody>
      </p:sp>
    </p:spTree>
    <p:extLst>
      <p:ext uri="{BB962C8B-B14F-4D97-AF65-F5344CB8AC3E}">
        <p14:creationId xmlns:p14="http://schemas.microsoft.com/office/powerpoint/2010/main" val="20747766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8D31D98-C7BE-5B47-9CA5-71361F6E53D5}"/>
              </a:ext>
            </a:extLst>
          </p:cNvPr>
          <p:cNvSpPr>
            <a:spLocks noGrp="1"/>
          </p:cNvSpPr>
          <p:nvPr>
            <p:ph type="title"/>
          </p:nvPr>
        </p:nvSpPr>
        <p:spPr/>
        <p:txBody>
          <a:bodyPr/>
          <a:lstStyle/>
          <a:p>
            <a:r>
              <a:rPr lang="pl-PL" dirty="0">
                <a:latin typeface="Superclarendon Light" panose="02060305060000020003" pitchFamily="18" charset="0"/>
              </a:rPr>
              <a:t>Historia etnofilozofii</a:t>
            </a:r>
          </a:p>
        </p:txBody>
      </p:sp>
      <p:sp>
        <p:nvSpPr>
          <p:cNvPr id="3" name="Symbol zastępczy zawartości 2">
            <a:extLst>
              <a:ext uri="{FF2B5EF4-FFF2-40B4-BE49-F238E27FC236}">
                <a16:creationId xmlns:a16="http://schemas.microsoft.com/office/drawing/2014/main" id="{45ACCDF2-73AC-3843-B78D-F22B49CC476B}"/>
              </a:ext>
            </a:extLst>
          </p:cNvPr>
          <p:cNvSpPr>
            <a:spLocks noGrp="1"/>
          </p:cNvSpPr>
          <p:nvPr>
            <p:ph idx="1"/>
          </p:nvPr>
        </p:nvSpPr>
        <p:spPr/>
        <p:txBody>
          <a:bodyPr>
            <a:normAutofit/>
          </a:bodyPr>
          <a:lstStyle/>
          <a:p>
            <a:pPr marL="0" indent="0">
              <a:buNone/>
            </a:pPr>
            <a:r>
              <a:rPr lang="pl-PL" dirty="0">
                <a:effectLst/>
                <a:latin typeface="Calibri Light" panose="020F0302020204030204" pitchFamily="34" charset="0"/>
                <a:ea typeface="Times New Roman" panose="02020603050405020304" pitchFamily="18" charset="0"/>
              </a:rPr>
              <a:t>Pierwsze dzieła </a:t>
            </a:r>
            <a:r>
              <a:rPr lang="pl-PL" dirty="0" err="1">
                <a:effectLst/>
                <a:latin typeface="Calibri Light" panose="020F0302020204030204" pitchFamily="34" charset="0"/>
                <a:ea typeface="Times New Roman" panose="02020603050405020304" pitchFamily="18" charset="0"/>
              </a:rPr>
              <a:t>etnofilozoficzne</a:t>
            </a:r>
            <a:r>
              <a:rPr lang="pl-PL" dirty="0">
                <a:effectLst/>
                <a:latin typeface="Calibri Light" panose="020F0302020204030204" pitchFamily="34" charset="0"/>
                <a:ea typeface="Times New Roman" panose="02020603050405020304" pitchFamily="18" charset="0"/>
              </a:rPr>
              <a:t> tworzyli misjonarze katoliccy i ich uczniowie wykształceni w Rzymie i Louvain: </a:t>
            </a:r>
          </a:p>
          <a:p>
            <a:pPr marL="514350" indent="-514350">
              <a:buAutoNum type="alphaUcPeriod"/>
            </a:pPr>
            <a:r>
              <a:rPr lang="pl-PL" dirty="0" err="1">
                <a:effectLst/>
                <a:latin typeface="Calibri Light" panose="020F0302020204030204" pitchFamily="34" charset="0"/>
                <a:ea typeface="Times New Roman" panose="02020603050405020304" pitchFamily="18" charset="0"/>
              </a:rPr>
              <a:t>Kagame</a:t>
            </a:r>
            <a:r>
              <a:rPr lang="pl-PL" dirty="0">
                <a:effectLst/>
                <a:latin typeface="Calibri Light" panose="020F0302020204030204" pitchFamily="34" charset="0"/>
                <a:ea typeface="Times New Roman" panose="02020603050405020304" pitchFamily="18" charset="0"/>
              </a:rPr>
              <a:t>́, </a:t>
            </a:r>
            <a:r>
              <a:rPr lang="pl-PL" i="1" dirty="0">
                <a:effectLst/>
                <a:latin typeface="Calibri Light" panose="020F0302020204030204" pitchFamily="34" charset="0"/>
                <a:ea typeface="Times New Roman" panose="02020603050405020304" pitchFamily="18" charset="0"/>
              </a:rPr>
              <a:t>La </a:t>
            </a:r>
            <a:r>
              <a:rPr lang="pl-PL" i="1" dirty="0" err="1">
                <a:effectLst/>
                <a:latin typeface="Calibri Light" panose="020F0302020204030204" pitchFamily="34" charset="0"/>
                <a:ea typeface="Times New Roman" panose="02020603050405020304" pitchFamily="18" charset="0"/>
              </a:rPr>
              <a:t>philosophie</a:t>
            </a:r>
            <a:r>
              <a:rPr lang="pl-PL" i="1" dirty="0">
                <a:effectLst/>
                <a:latin typeface="Calibri Light" panose="020F0302020204030204" pitchFamily="34" charset="0"/>
                <a:ea typeface="Times New Roman" panose="02020603050405020304" pitchFamily="18" charset="0"/>
              </a:rPr>
              <a:t> bantu-</a:t>
            </a:r>
            <a:r>
              <a:rPr lang="pl-PL" i="1" dirty="0" err="1">
                <a:effectLst/>
                <a:latin typeface="Calibri Light" panose="020F0302020204030204" pitchFamily="34" charset="0"/>
                <a:ea typeface="Times New Roman" panose="02020603050405020304" pitchFamily="18" charset="0"/>
              </a:rPr>
              <a:t>rwandaise</a:t>
            </a:r>
            <a:r>
              <a:rPr lang="pl-PL" i="1" dirty="0">
                <a:effectLst/>
                <a:latin typeface="Calibri Light" panose="020F0302020204030204" pitchFamily="34" charset="0"/>
                <a:ea typeface="Times New Roman" panose="02020603050405020304" pitchFamily="18" charset="0"/>
              </a:rPr>
              <a:t> de </a:t>
            </a:r>
            <a:r>
              <a:rPr lang="pl-PL" i="1" dirty="0" err="1">
                <a:effectLst/>
                <a:latin typeface="Calibri Light" panose="020F0302020204030204" pitchFamily="34" charset="0"/>
                <a:ea typeface="Times New Roman" panose="02020603050405020304" pitchFamily="18" charset="0"/>
              </a:rPr>
              <a:t>l’Être</a:t>
            </a:r>
            <a:r>
              <a:rPr lang="pl-PL" i="1" dirty="0">
                <a:effectLst/>
                <a:latin typeface="Calibri Light" panose="020F0302020204030204" pitchFamily="34" charset="0"/>
                <a:ea typeface="Times New Roman" panose="02020603050405020304" pitchFamily="18" charset="0"/>
              </a:rPr>
              <a:t> </a:t>
            </a:r>
            <a:r>
              <a:rPr lang="pl-PL" dirty="0">
                <a:effectLst/>
                <a:latin typeface="Calibri Light" panose="020F0302020204030204" pitchFamily="34" charset="0"/>
                <a:ea typeface="Times New Roman" panose="02020603050405020304" pitchFamily="18" charset="0"/>
              </a:rPr>
              <a:t>(</a:t>
            </a:r>
            <a:r>
              <a:rPr lang="pl-PL" dirty="0" err="1">
                <a:effectLst/>
                <a:latin typeface="Calibri Light" panose="020F0302020204030204" pitchFamily="34" charset="0"/>
                <a:ea typeface="Times New Roman" panose="02020603050405020304" pitchFamily="18" charset="0"/>
              </a:rPr>
              <a:t>Bru</a:t>
            </a:r>
            <a:r>
              <a:rPr lang="pl-PL" dirty="0">
                <a:effectLst/>
                <a:latin typeface="Calibri Light" panose="020F0302020204030204" pitchFamily="34" charset="0"/>
                <a:ea typeface="Times New Roman" panose="02020603050405020304" pitchFamily="18" charset="0"/>
              </a:rPr>
              <a:t> 1956)</a:t>
            </a:r>
          </a:p>
          <a:p>
            <a:pPr marL="514350" indent="-514350">
              <a:buAutoNum type="alphaUcPeriod"/>
            </a:pPr>
            <a:r>
              <a:rPr lang="pl-PL" dirty="0">
                <a:effectLst/>
                <a:latin typeface="Calibri Light" panose="020F0302020204030204" pitchFamily="34" charset="0"/>
                <a:ea typeface="Times New Roman" panose="02020603050405020304" pitchFamily="18" charset="0"/>
              </a:rPr>
              <a:t> A. </a:t>
            </a:r>
            <a:r>
              <a:rPr lang="pl-PL" dirty="0" err="1">
                <a:effectLst/>
                <a:latin typeface="Calibri Light" panose="020F0302020204030204" pitchFamily="34" charset="0"/>
                <a:ea typeface="Times New Roman" panose="02020603050405020304" pitchFamily="18" charset="0"/>
              </a:rPr>
              <a:t>Makarakiza</a:t>
            </a:r>
            <a:r>
              <a:rPr lang="pl-PL" dirty="0">
                <a:effectLst/>
                <a:latin typeface="Calibri Light" panose="020F0302020204030204" pitchFamily="34" charset="0"/>
                <a:ea typeface="Times New Roman" panose="02020603050405020304" pitchFamily="18" charset="0"/>
              </a:rPr>
              <a:t>, </a:t>
            </a:r>
            <a:r>
              <a:rPr lang="pl-PL" i="1" dirty="0">
                <a:effectLst/>
                <a:latin typeface="Calibri Light" panose="020F0302020204030204" pitchFamily="34" charset="0"/>
                <a:ea typeface="Times New Roman" panose="02020603050405020304" pitchFamily="18" charset="0"/>
              </a:rPr>
              <a:t>La </a:t>
            </a:r>
            <a:r>
              <a:rPr lang="pl-PL" i="1" dirty="0" err="1">
                <a:effectLst/>
                <a:latin typeface="Calibri Light" panose="020F0302020204030204" pitchFamily="34" charset="0"/>
                <a:ea typeface="Times New Roman" panose="02020603050405020304" pitchFamily="18" charset="0"/>
              </a:rPr>
              <a:t>dialectique</a:t>
            </a:r>
            <a:r>
              <a:rPr lang="pl-PL" i="1" dirty="0">
                <a:effectLst/>
                <a:latin typeface="Calibri Light" panose="020F0302020204030204" pitchFamily="34" charset="0"/>
                <a:ea typeface="Times New Roman" panose="02020603050405020304" pitchFamily="18" charset="0"/>
              </a:rPr>
              <a:t> des </a:t>
            </a:r>
            <a:r>
              <a:rPr lang="pl-PL" i="1" dirty="0" err="1">
                <a:effectLst/>
                <a:latin typeface="Calibri Light" panose="020F0302020204030204" pitchFamily="34" charset="0"/>
                <a:ea typeface="Times New Roman" panose="02020603050405020304" pitchFamily="18" charset="0"/>
              </a:rPr>
              <a:t>Barundi</a:t>
            </a:r>
            <a:r>
              <a:rPr lang="pl-PL" i="1" dirty="0">
                <a:effectLst/>
                <a:latin typeface="Calibri Light" panose="020F0302020204030204" pitchFamily="34" charset="0"/>
                <a:ea typeface="Times New Roman" panose="02020603050405020304" pitchFamily="18" charset="0"/>
              </a:rPr>
              <a:t> </a:t>
            </a:r>
            <a:r>
              <a:rPr lang="pl-PL" dirty="0">
                <a:effectLst/>
                <a:latin typeface="Calibri Light" panose="020F0302020204030204" pitchFamily="34" charset="0"/>
                <a:ea typeface="Times New Roman" panose="02020603050405020304" pitchFamily="18" charset="0"/>
              </a:rPr>
              <a:t>(</a:t>
            </a:r>
            <a:r>
              <a:rPr lang="pl-PL" dirty="0" err="1">
                <a:effectLst/>
                <a:latin typeface="Calibri Light" panose="020F0302020204030204" pitchFamily="34" charset="0"/>
                <a:ea typeface="Times New Roman" panose="02020603050405020304" pitchFamily="18" charset="0"/>
              </a:rPr>
              <a:t>Bru</a:t>
            </a:r>
            <a:r>
              <a:rPr lang="pl-PL" dirty="0">
                <a:effectLst/>
                <a:latin typeface="Calibri Light" panose="020F0302020204030204" pitchFamily="34" charset="0"/>
                <a:ea typeface="Times New Roman" panose="02020603050405020304" pitchFamily="18" charset="0"/>
              </a:rPr>
              <a:t> 1959) </a:t>
            </a:r>
          </a:p>
          <a:p>
            <a:pPr marL="514350" indent="-514350">
              <a:buAutoNum type="alphaUcPeriod"/>
            </a:pPr>
            <a:r>
              <a:rPr lang="pl-PL" dirty="0">
                <a:effectLst/>
                <a:latin typeface="Calibri Light" panose="020F0302020204030204" pitchFamily="34" charset="0"/>
                <a:ea typeface="Times New Roman" panose="02020603050405020304" pitchFamily="18" charset="0"/>
              </a:rPr>
              <a:t>F. M. </a:t>
            </a:r>
            <a:r>
              <a:rPr lang="pl-PL" dirty="0" err="1">
                <a:effectLst/>
                <a:latin typeface="Calibri Light" panose="020F0302020204030204" pitchFamily="34" charset="0"/>
                <a:ea typeface="Times New Roman" panose="02020603050405020304" pitchFamily="18" charset="0"/>
              </a:rPr>
              <a:t>Lufuluabo</a:t>
            </a:r>
            <a:r>
              <a:rPr lang="pl-PL" dirty="0">
                <a:effectLst/>
                <a:latin typeface="Calibri Light" panose="020F0302020204030204" pitchFamily="34" charset="0"/>
                <a:ea typeface="Times New Roman" panose="02020603050405020304" pitchFamily="18" charset="0"/>
              </a:rPr>
              <a:t>, </a:t>
            </a:r>
            <a:r>
              <a:rPr lang="pl-PL" i="1" dirty="0" err="1">
                <a:effectLst/>
                <a:latin typeface="Calibri Light" panose="020F0302020204030204" pitchFamily="34" charset="0"/>
                <a:ea typeface="Times New Roman" panose="02020603050405020304" pitchFamily="18" charset="0"/>
              </a:rPr>
              <a:t>Vers</a:t>
            </a:r>
            <a:r>
              <a:rPr lang="pl-PL" i="1" dirty="0">
                <a:effectLst/>
                <a:latin typeface="Calibri Light" panose="020F0302020204030204" pitchFamily="34" charset="0"/>
                <a:ea typeface="Times New Roman" panose="02020603050405020304" pitchFamily="18" charset="0"/>
              </a:rPr>
              <a:t> </a:t>
            </a:r>
            <a:r>
              <a:rPr lang="pl-PL" i="1" dirty="0" err="1">
                <a:effectLst/>
                <a:latin typeface="Calibri Light" panose="020F0302020204030204" pitchFamily="34" charset="0"/>
                <a:ea typeface="Times New Roman" panose="02020603050405020304" pitchFamily="18" charset="0"/>
              </a:rPr>
              <a:t>une</a:t>
            </a:r>
            <a:r>
              <a:rPr lang="pl-PL" i="1" dirty="0">
                <a:effectLst/>
                <a:latin typeface="Calibri Light" panose="020F0302020204030204" pitchFamily="34" charset="0"/>
                <a:ea typeface="Times New Roman" panose="02020603050405020304" pitchFamily="18" charset="0"/>
              </a:rPr>
              <a:t> </a:t>
            </a:r>
            <a:r>
              <a:rPr lang="pl-PL" i="1" dirty="0" err="1">
                <a:effectLst/>
                <a:latin typeface="Calibri Light" panose="020F0302020204030204" pitchFamily="34" charset="0"/>
                <a:ea typeface="Times New Roman" panose="02020603050405020304" pitchFamily="18" charset="0"/>
              </a:rPr>
              <a:t>théodicée</a:t>
            </a:r>
            <a:r>
              <a:rPr lang="pl-PL" i="1" dirty="0">
                <a:effectLst/>
                <a:latin typeface="Calibri Light" panose="020F0302020204030204" pitchFamily="34" charset="0"/>
                <a:ea typeface="Times New Roman" panose="02020603050405020304" pitchFamily="18" charset="0"/>
              </a:rPr>
              <a:t> </a:t>
            </a:r>
            <a:r>
              <a:rPr lang="pl-PL" i="1" dirty="0" err="1">
                <a:effectLst/>
                <a:latin typeface="Calibri Light" panose="020F0302020204030204" pitchFamily="34" charset="0"/>
                <a:ea typeface="Times New Roman" panose="02020603050405020304" pitchFamily="18" charset="0"/>
              </a:rPr>
              <a:t>bantoue</a:t>
            </a:r>
            <a:r>
              <a:rPr lang="pl-PL" i="1" dirty="0">
                <a:effectLst/>
                <a:latin typeface="Calibri Light" panose="020F0302020204030204" pitchFamily="34" charset="0"/>
                <a:ea typeface="Times New Roman" panose="02020603050405020304" pitchFamily="18" charset="0"/>
              </a:rPr>
              <a:t> </a:t>
            </a:r>
            <a:r>
              <a:rPr lang="pl-PL" dirty="0">
                <a:effectLst/>
                <a:latin typeface="Calibri Light" panose="020F0302020204030204" pitchFamily="34" charset="0"/>
                <a:ea typeface="Times New Roman" panose="02020603050405020304" pitchFamily="18" charset="0"/>
              </a:rPr>
              <a:t>(</a:t>
            </a:r>
            <a:r>
              <a:rPr lang="pl-PL" dirty="0" err="1">
                <a:effectLst/>
                <a:latin typeface="Calibri Light" panose="020F0302020204030204" pitchFamily="34" charset="0"/>
                <a:ea typeface="Times New Roman" panose="02020603050405020304" pitchFamily="18" charset="0"/>
              </a:rPr>
              <a:t>Lv</a:t>
            </a:r>
            <a:r>
              <a:rPr lang="pl-PL" dirty="0">
                <a:effectLst/>
                <a:latin typeface="Calibri Light" panose="020F0302020204030204" pitchFamily="34" charset="0"/>
                <a:ea typeface="Times New Roman" panose="02020603050405020304" pitchFamily="18" charset="0"/>
              </a:rPr>
              <a:t> 1962)</a:t>
            </a:r>
          </a:p>
          <a:p>
            <a:pPr marL="514350" indent="-514350">
              <a:buAutoNum type="alphaUcPeriod"/>
            </a:pPr>
            <a:r>
              <a:rPr lang="pl-PL" dirty="0">
                <a:effectLst/>
                <a:latin typeface="Calibri Light" panose="020F0302020204030204" pitchFamily="34" charset="0"/>
                <a:ea typeface="Times New Roman" panose="02020603050405020304" pitchFamily="18" charset="0"/>
              </a:rPr>
              <a:t>V. </a:t>
            </a:r>
            <a:r>
              <a:rPr lang="pl-PL" dirty="0" err="1">
                <a:effectLst/>
                <a:latin typeface="Calibri Light" panose="020F0302020204030204" pitchFamily="34" charset="0"/>
                <a:ea typeface="Times New Roman" panose="02020603050405020304" pitchFamily="18" charset="0"/>
              </a:rPr>
              <a:t>Mulago</a:t>
            </a:r>
            <a:r>
              <a:rPr lang="pl-PL" dirty="0">
                <a:effectLst/>
                <a:latin typeface="Calibri Light" panose="020F0302020204030204" pitchFamily="34" charset="0"/>
                <a:ea typeface="Times New Roman" panose="02020603050405020304" pitchFamily="18" charset="0"/>
              </a:rPr>
              <a:t>, </a:t>
            </a:r>
            <a:r>
              <a:rPr lang="pl-PL" i="1" dirty="0" err="1">
                <a:effectLst/>
                <a:latin typeface="Calibri Light" panose="020F0302020204030204" pitchFamily="34" charset="0"/>
                <a:ea typeface="Times New Roman" panose="02020603050405020304" pitchFamily="18" charset="0"/>
              </a:rPr>
              <a:t>Un</a:t>
            </a:r>
            <a:r>
              <a:rPr lang="pl-PL" i="1" dirty="0">
                <a:effectLst/>
                <a:latin typeface="Calibri Light" panose="020F0302020204030204" pitchFamily="34" charset="0"/>
                <a:ea typeface="Times New Roman" panose="02020603050405020304" pitchFamily="18" charset="0"/>
              </a:rPr>
              <a:t> </a:t>
            </a:r>
            <a:r>
              <a:rPr lang="pl-PL" i="1" dirty="0" err="1">
                <a:effectLst/>
                <a:latin typeface="Calibri Light" panose="020F0302020204030204" pitchFamily="34" charset="0"/>
                <a:ea typeface="Times New Roman" panose="02020603050405020304" pitchFamily="18" charset="0"/>
              </a:rPr>
              <a:t>visage</a:t>
            </a:r>
            <a:r>
              <a:rPr lang="pl-PL" i="1" dirty="0">
                <a:effectLst/>
                <a:latin typeface="Calibri Light" panose="020F0302020204030204" pitchFamily="34" charset="0"/>
                <a:ea typeface="Times New Roman" panose="02020603050405020304" pitchFamily="18" charset="0"/>
              </a:rPr>
              <a:t> </a:t>
            </a:r>
            <a:r>
              <a:rPr lang="pl-PL" i="1" dirty="0" err="1">
                <a:effectLst/>
                <a:latin typeface="Calibri Light" panose="020F0302020204030204" pitchFamily="34" charset="0"/>
                <a:ea typeface="Times New Roman" panose="02020603050405020304" pitchFamily="18" charset="0"/>
              </a:rPr>
              <a:t>africain</a:t>
            </a:r>
            <a:r>
              <a:rPr lang="pl-PL" i="1" dirty="0">
                <a:effectLst/>
                <a:latin typeface="Calibri Light" panose="020F0302020204030204" pitchFamily="34" charset="0"/>
                <a:ea typeface="Times New Roman" panose="02020603050405020304" pitchFamily="18" charset="0"/>
              </a:rPr>
              <a:t> </a:t>
            </a:r>
            <a:r>
              <a:rPr lang="pl-PL" i="1" dirty="0" err="1">
                <a:effectLst/>
                <a:latin typeface="Calibri Light" panose="020F0302020204030204" pitchFamily="34" charset="0"/>
                <a:ea typeface="Times New Roman" panose="02020603050405020304" pitchFamily="18" charset="0"/>
              </a:rPr>
              <a:t>du</a:t>
            </a:r>
            <a:r>
              <a:rPr lang="pl-PL" i="1" dirty="0">
                <a:effectLst/>
                <a:latin typeface="Calibri Light" panose="020F0302020204030204" pitchFamily="34" charset="0"/>
                <a:ea typeface="Times New Roman" panose="02020603050405020304" pitchFamily="18" charset="0"/>
              </a:rPr>
              <a:t> </a:t>
            </a:r>
            <a:r>
              <a:rPr lang="pl-PL" i="1" dirty="0" err="1">
                <a:effectLst/>
                <a:latin typeface="Calibri Light" panose="020F0302020204030204" pitchFamily="34" charset="0"/>
                <a:ea typeface="Times New Roman" panose="02020603050405020304" pitchFamily="18" charset="0"/>
              </a:rPr>
              <a:t>christianisme</a:t>
            </a:r>
            <a:r>
              <a:rPr lang="pl-PL" i="1" dirty="0">
                <a:effectLst/>
                <a:latin typeface="Calibri Light" panose="020F0302020204030204" pitchFamily="34" charset="0"/>
                <a:ea typeface="Times New Roman" panose="02020603050405020304" pitchFamily="18" charset="0"/>
              </a:rPr>
              <a:t> </a:t>
            </a:r>
            <a:r>
              <a:rPr lang="pl-PL" dirty="0">
                <a:effectLst/>
                <a:latin typeface="Calibri Light" panose="020F0302020204030204" pitchFamily="34" charset="0"/>
                <a:ea typeface="Times New Roman" panose="02020603050405020304" pitchFamily="18" charset="0"/>
              </a:rPr>
              <a:t>(P 1965). </a:t>
            </a:r>
          </a:p>
          <a:p>
            <a:pPr marL="0" indent="0">
              <a:buNone/>
            </a:pPr>
            <a:endParaRPr lang="pl-PL" dirty="0">
              <a:effectLst/>
              <a:latin typeface="Times New Roman" panose="02020603050405020304" pitchFamily="18" charset="0"/>
              <a:ea typeface="Times New Roman" panose="02020603050405020304" pitchFamily="18" charset="0"/>
            </a:endParaRPr>
          </a:p>
          <a:p>
            <a:pPr marL="0" indent="0">
              <a:buNone/>
            </a:pPr>
            <a:r>
              <a:rPr lang="pl-PL" dirty="0" err="1">
                <a:effectLst/>
                <a:latin typeface="+mj-lt"/>
                <a:ea typeface="Times New Roman" panose="02020603050405020304" pitchFamily="18" charset="0"/>
              </a:rPr>
              <a:t>Największy</a:t>
            </a:r>
            <a:r>
              <a:rPr lang="pl-PL" dirty="0">
                <a:effectLst/>
                <a:latin typeface="+mj-lt"/>
                <a:ea typeface="Times New Roman" panose="02020603050405020304" pitchFamily="18" charset="0"/>
              </a:rPr>
              <a:t> </a:t>
            </a:r>
            <a:r>
              <a:rPr lang="pl-PL" dirty="0" err="1">
                <a:effectLst/>
                <a:latin typeface="+mj-lt"/>
                <a:ea typeface="Times New Roman" panose="02020603050405020304" pitchFamily="18" charset="0"/>
              </a:rPr>
              <a:t>rozwój</a:t>
            </a:r>
            <a:r>
              <a:rPr lang="pl-PL" dirty="0">
                <a:effectLst/>
                <a:latin typeface="+mj-lt"/>
                <a:ea typeface="Times New Roman" panose="02020603050405020304" pitchFamily="18" charset="0"/>
              </a:rPr>
              <a:t> prac </a:t>
            </a:r>
            <a:r>
              <a:rPr lang="pl-PL" dirty="0" err="1">
                <a:effectLst/>
                <a:latin typeface="+mj-lt"/>
                <a:ea typeface="Times New Roman" panose="02020603050405020304" pitchFamily="18" charset="0"/>
              </a:rPr>
              <a:t>etnofilozoficznych</a:t>
            </a:r>
            <a:r>
              <a:rPr lang="pl-PL" dirty="0">
                <a:effectLst/>
                <a:latin typeface="+mj-lt"/>
                <a:ea typeface="Times New Roman" panose="02020603050405020304" pitchFamily="18" charset="0"/>
              </a:rPr>
              <a:t> (</a:t>
            </a:r>
            <a:r>
              <a:rPr lang="pl-PL" dirty="0" err="1">
                <a:effectLst/>
                <a:latin typeface="+mj-lt"/>
                <a:ea typeface="Times New Roman" panose="02020603050405020304" pitchFamily="18" charset="0"/>
              </a:rPr>
              <a:t>afrykańskich</a:t>
            </a:r>
            <a:r>
              <a:rPr lang="pl-PL" dirty="0">
                <a:effectLst/>
                <a:latin typeface="+mj-lt"/>
                <a:ea typeface="Times New Roman" panose="02020603050405020304" pitchFamily="18" charset="0"/>
              </a:rPr>
              <a:t>) przypada na </a:t>
            </a:r>
            <a:r>
              <a:rPr lang="pl-PL" dirty="0" err="1">
                <a:effectLst/>
                <a:latin typeface="+mj-lt"/>
                <a:ea typeface="Times New Roman" panose="02020603050405020304" pitchFamily="18" charset="0"/>
              </a:rPr>
              <a:t>początek</a:t>
            </a:r>
            <a:r>
              <a:rPr lang="pl-PL" dirty="0">
                <a:effectLst/>
                <a:latin typeface="+mj-lt"/>
                <a:ea typeface="Times New Roman" panose="02020603050405020304" pitchFamily="18" charset="0"/>
              </a:rPr>
              <a:t> lat 90. XX w., zwł. w RPA, Nigerii, Ghanie i Senegalu. </a:t>
            </a:r>
          </a:p>
          <a:p>
            <a:pPr marL="0" indent="0">
              <a:buNone/>
            </a:pPr>
            <a:endParaRPr lang="pl-PL" dirty="0"/>
          </a:p>
        </p:txBody>
      </p:sp>
    </p:spTree>
    <p:extLst>
      <p:ext uri="{BB962C8B-B14F-4D97-AF65-F5344CB8AC3E}">
        <p14:creationId xmlns:p14="http://schemas.microsoft.com/office/powerpoint/2010/main" val="36764553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575118B-E7D8-644B-8BA1-51BAF7A8077D}"/>
              </a:ext>
            </a:extLst>
          </p:cNvPr>
          <p:cNvSpPr>
            <a:spLocks noGrp="1"/>
          </p:cNvSpPr>
          <p:nvPr>
            <p:ph type="title"/>
          </p:nvPr>
        </p:nvSpPr>
        <p:spPr/>
        <p:txBody>
          <a:bodyPr/>
          <a:lstStyle/>
          <a:p>
            <a:r>
              <a:rPr lang="pl-PL" dirty="0">
                <a:latin typeface="Superclarendon Light" panose="02060305060000020003" pitchFamily="18" charset="0"/>
              </a:rPr>
              <a:t>Współczesna etnofilozofia</a:t>
            </a:r>
          </a:p>
        </p:txBody>
      </p:sp>
      <p:sp>
        <p:nvSpPr>
          <p:cNvPr id="3" name="Symbol zastępczy zawartości 2">
            <a:extLst>
              <a:ext uri="{FF2B5EF4-FFF2-40B4-BE49-F238E27FC236}">
                <a16:creationId xmlns:a16="http://schemas.microsoft.com/office/drawing/2014/main" id="{24F8A40C-C23C-7340-A086-6905DF8C5903}"/>
              </a:ext>
            </a:extLst>
          </p:cNvPr>
          <p:cNvSpPr>
            <a:spLocks noGrp="1"/>
          </p:cNvSpPr>
          <p:nvPr>
            <p:ph idx="1"/>
          </p:nvPr>
        </p:nvSpPr>
        <p:spPr/>
        <p:txBody>
          <a:bodyPr/>
          <a:lstStyle/>
          <a:p>
            <a:pPr marL="0" indent="0">
              <a:buNone/>
            </a:pPr>
            <a:r>
              <a:rPr lang="pl-PL" sz="3200" dirty="0">
                <a:effectLst/>
                <a:latin typeface="Calibri Light" panose="020F0302020204030204" pitchFamily="34" charset="0"/>
                <a:ea typeface="Times New Roman" panose="02020603050405020304" pitchFamily="18" charset="0"/>
              </a:rPr>
              <a:t>Najwybitniejszymi przedstawicielami tego nurtu </a:t>
            </a:r>
            <a:r>
              <a:rPr lang="pl-PL" sz="3200" dirty="0" err="1">
                <a:effectLst/>
                <a:latin typeface="Calibri Light" panose="020F0302020204030204" pitchFamily="34" charset="0"/>
                <a:ea typeface="Times New Roman" panose="02020603050405020304" pitchFamily="18" charset="0"/>
              </a:rPr>
              <a:t>sa</a:t>
            </a:r>
            <a:r>
              <a:rPr lang="pl-PL" sz="3200" dirty="0">
                <a:effectLst/>
                <a:latin typeface="Calibri Light" panose="020F0302020204030204" pitchFamily="34" charset="0"/>
                <a:ea typeface="Times New Roman" panose="02020603050405020304" pitchFamily="18" charset="0"/>
              </a:rPr>
              <a:t>̨ dziś:</a:t>
            </a:r>
            <a:endParaRPr lang="pl-PL" sz="3200" dirty="0">
              <a:effectLst/>
              <a:latin typeface="Times New Roman" panose="02020603050405020304" pitchFamily="18" charset="0"/>
              <a:ea typeface="Times New Roman" panose="02020603050405020304" pitchFamily="18" charset="0"/>
            </a:endParaRPr>
          </a:p>
          <a:p>
            <a:pPr marL="342900" lvl="0" indent="-342900">
              <a:buFont typeface="Symbol" pitchFamily="2" charset="2"/>
              <a:buChar char=""/>
            </a:pPr>
            <a:r>
              <a:rPr lang="pl-PL" sz="3200" dirty="0">
                <a:effectLst/>
                <a:latin typeface="Calibri Light" panose="020F0302020204030204" pitchFamily="34" charset="0"/>
                <a:ea typeface="Times New Roman" panose="02020603050405020304" pitchFamily="18" charset="0"/>
              </a:rPr>
              <a:t>K. </a:t>
            </a:r>
            <a:r>
              <a:rPr lang="pl-PL" sz="3200" dirty="0" err="1">
                <a:effectLst/>
                <a:latin typeface="Calibri Light" panose="020F0302020204030204" pitchFamily="34" charset="0"/>
                <a:ea typeface="Times New Roman" panose="02020603050405020304" pitchFamily="18" charset="0"/>
              </a:rPr>
              <a:t>Wiredu</a:t>
            </a:r>
            <a:endParaRPr lang="pl-PL" sz="3200" dirty="0">
              <a:effectLst/>
              <a:latin typeface="Times New Roman" panose="02020603050405020304" pitchFamily="18" charset="0"/>
              <a:ea typeface="Times New Roman" panose="02020603050405020304" pitchFamily="18" charset="0"/>
            </a:endParaRPr>
          </a:p>
          <a:p>
            <a:pPr marL="342900" lvl="0" indent="-342900">
              <a:buFont typeface="Symbol" pitchFamily="2" charset="2"/>
              <a:buChar char=""/>
            </a:pPr>
            <a:r>
              <a:rPr lang="pl-PL" sz="3200" dirty="0">
                <a:effectLst/>
                <a:latin typeface="Calibri Light" panose="020F0302020204030204" pitchFamily="34" charset="0"/>
                <a:ea typeface="Times New Roman" panose="02020603050405020304" pitchFamily="18" charset="0"/>
              </a:rPr>
              <a:t>H. O. </a:t>
            </a:r>
            <a:r>
              <a:rPr lang="pl-PL" sz="3200" dirty="0" err="1">
                <a:effectLst/>
                <a:latin typeface="Calibri Light" panose="020F0302020204030204" pitchFamily="34" charset="0"/>
                <a:ea typeface="Times New Roman" panose="02020603050405020304" pitchFamily="18" charset="0"/>
              </a:rPr>
              <a:t>Oruka</a:t>
            </a:r>
            <a:r>
              <a:rPr lang="pl-PL" sz="3200" dirty="0">
                <a:effectLst/>
                <a:latin typeface="Calibri Light" panose="020F0302020204030204" pitchFamily="34" charset="0"/>
                <a:ea typeface="Times New Roman" panose="02020603050405020304" pitchFamily="18" charset="0"/>
              </a:rPr>
              <a:t> (pomimo stanowiska bardzo krytycznego i </a:t>
            </a:r>
            <a:r>
              <a:rPr lang="pl-PL" sz="3200" dirty="0" err="1">
                <a:effectLst/>
                <a:latin typeface="Calibri Light" panose="020F0302020204030204" pitchFamily="34" charset="0"/>
                <a:ea typeface="Times New Roman" panose="02020603050405020304" pitchFamily="18" charset="0"/>
              </a:rPr>
              <a:t>odejścia</a:t>
            </a:r>
            <a:r>
              <a:rPr lang="pl-PL" sz="3200" dirty="0">
                <a:effectLst/>
                <a:latin typeface="Calibri Light" panose="020F0302020204030204" pitchFamily="34" charset="0"/>
                <a:ea typeface="Times New Roman" panose="02020603050405020304" pitchFamily="18" charset="0"/>
              </a:rPr>
              <a:t> w kierunku tzw. filozofii </a:t>
            </a:r>
            <a:r>
              <a:rPr lang="pl-PL" sz="3200" dirty="0" err="1">
                <a:effectLst/>
                <a:latin typeface="Calibri Light" panose="020F0302020204030204" pitchFamily="34" charset="0"/>
                <a:ea typeface="Times New Roman" panose="02020603050405020304" pitchFamily="18" charset="0"/>
              </a:rPr>
              <a:t>mądrościowej</a:t>
            </a:r>
            <a:r>
              <a:rPr lang="pl-PL" sz="3200" dirty="0">
                <a:effectLst/>
                <a:latin typeface="Calibri Light" panose="020F0302020204030204" pitchFamily="34" charset="0"/>
                <a:ea typeface="Times New Roman" panose="02020603050405020304" pitchFamily="18" charset="0"/>
              </a:rPr>
              <a:t>) </a:t>
            </a:r>
            <a:endParaRPr lang="pl-PL" sz="3200" dirty="0">
              <a:effectLst/>
              <a:latin typeface="Times New Roman" panose="02020603050405020304" pitchFamily="18" charset="0"/>
              <a:ea typeface="Times New Roman" panose="02020603050405020304" pitchFamily="18" charset="0"/>
            </a:endParaRPr>
          </a:p>
          <a:p>
            <a:pPr marL="342900" lvl="0" indent="-342900">
              <a:buFont typeface="Symbol" pitchFamily="2" charset="2"/>
              <a:buChar char=""/>
            </a:pPr>
            <a:r>
              <a:rPr lang="pl-PL" sz="3200" dirty="0">
                <a:effectLst/>
                <a:latin typeface="Calibri Light" panose="020F0302020204030204" pitchFamily="34" charset="0"/>
                <a:ea typeface="Times New Roman" panose="02020603050405020304" pitchFamily="18" charset="0"/>
              </a:rPr>
              <a:t>K. A. </a:t>
            </a:r>
            <a:r>
              <a:rPr lang="pl-PL" sz="3200" dirty="0" err="1">
                <a:effectLst/>
                <a:latin typeface="Calibri Light" panose="020F0302020204030204" pitchFamily="34" charset="0"/>
                <a:ea typeface="Times New Roman" panose="02020603050405020304" pitchFamily="18" charset="0"/>
              </a:rPr>
              <a:t>Appiah</a:t>
            </a:r>
            <a:r>
              <a:rPr lang="pl-PL" sz="3200" dirty="0">
                <a:effectLst/>
                <a:latin typeface="Calibri Light" panose="020F0302020204030204" pitchFamily="34" charset="0"/>
                <a:ea typeface="Times New Roman" panose="02020603050405020304" pitchFamily="18" charset="0"/>
              </a:rPr>
              <a:t> (</a:t>
            </a:r>
            <a:r>
              <a:rPr lang="pl-PL" sz="3200" dirty="0" err="1">
                <a:effectLst/>
                <a:latin typeface="Calibri Light" panose="020F0302020204030204" pitchFamily="34" charset="0"/>
                <a:ea typeface="Times New Roman" panose="02020603050405020304" pitchFamily="18" charset="0"/>
              </a:rPr>
              <a:t>tworzący</a:t>
            </a:r>
            <a:r>
              <a:rPr lang="pl-PL" sz="3200" dirty="0">
                <a:effectLst/>
                <a:latin typeface="Calibri Light" panose="020F0302020204030204" pitchFamily="34" charset="0"/>
                <a:ea typeface="Times New Roman" panose="02020603050405020304" pitchFamily="18" charset="0"/>
              </a:rPr>
              <a:t> w USA). </a:t>
            </a:r>
            <a:endParaRPr lang="pl-PL" sz="3200" dirty="0">
              <a:effectLst/>
              <a:latin typeface="Times New Roman" panose="02020603050405020304" pitchFamily="18" charset="0"/>
              <a:ea typeface="Times New Roman" panose="02020603050405020304" pitchFamily="18" charset="0"/>
            </a:endParaRPr>
          </a:p>
          <a:p>
            <a:pPr marL="0" indent="0">
              <a:buNone/>
            </a:pPr>
            <a:endParaRPr lang="pl-PL" dirty="0"/>
          </a:p>
        </p:txBody>
      </p:sp>
    </p:spTree>
    <p:extLst>
      <p:ext uri="{BB962C8B-B14F-4D97-AF65-F5344CB8AC3E}">
        <p14:creationId xmlns:p14="http://schemas.microsoft.com/office/powerpoint/2010/main" val="34776054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6464FC9-DC5B-054F-8B11-7ECBF88CE0BC}"/>
              </a:ext>
            </a:extLst>
          </p:cNvPr>
          <p:cNvSpPr>
            <a:spLocks noGrp="1"/>
          </p:cNvSpPr>
          <p:nvPr>
            <p:ph type="title"/>
          </p:nvPr>
        </p:nvSpPr>
        <p:spPr/>
        <p:txBody>
          <a:bodyPr>
            <a:normAutofit/>
          </a:bodyPr>
          <a:lstStyle/>
          <a:p>
            <a:r>
              <a:rPr lang="pl-PL" sz="3600" dirty="0">
                <a:latin typeface="Superclarendon Light" panose="02060305060000020003" pitchFamily="18" charset="0"/>
              </a:rPr>
              <a:t>Przykładowe badania </a:t>
            </a:r>
            <a:r>
              <a:rPr lang="pl-PL" sz="3600" dirty="0" err="1">
                <a:latin typeface="Superclarendon Light" panose="02060305060000020003" pitchFamily="18" charset="0"/>
              </a:rPr>
              <a:t>etnofilozoficzne</a:t>
            </a:r>
            <a:r>
              <a:rPr lang="pl-PL" sz="3600" dirty="0">
                <a:latin typeface="Superclarendon Light" panose="02060305060000020003" pitchFamily="18" charset="0"/>
              </a:rPr>
              <a:t> </a:t>
            </a:r>
          </a:p>
        </p:txBody>
      </p:sp>
      <p:sp>
        <p:nvSpPr>
          <p:cNvPr id="3" name="Symbol zastępczy zawartości 2">
            <a:extLst>
              <a:ext uri="{FF2B5EF4-FFF2-40B4-BE49-F238E27FC236}">
                <a16:creationId xmlns:a16="http://schemas.microsoft.com/office/drawing/2014/main" id="{688B13BB-8488-3640-8D4B-E66589E4A7E7}"/>
              </a:ext>
            </a:extLst>
          </p:cNvPr>
          <p:cNvSpPr>
            <a:spLocks noGrp="1"/>
          </p:cNvSpPr>
          <p:nvPr>
            <p:ph idx="1"/>
          </p:nvPr>
        </p:nvSpPr>
        <p:spPr/>
        <p:txBody>
          <a:bodyPr>
            <a:normAutofit lnSpcReduction="10000"/>
          </a:bodyPr>
          <a:lstStyle/>
          <a:p>
            <a:pPr marL="342900" lvl="0" indent="-342900">
              <a:buFont typeface="Symbol" pitchFamily="2" charset="2"/>
              <a:buChar char=""/>
            </a:pPr>
            <a:r>
              <a:rPr lang="pl-PL" sz="1800" dirty="0">
                <a:effectLst/>
                <a:latin typeface="Calibri Light" panose="020F0302020204030204" pitchFamily="34" charset="0"/>
                <a:ea typeface="Times New Roman" panose="02020603050405020304" pitchFamily="18" charset="0"/>
              </a:rPr>
              <a:t>kosmologia </a:t>
            </a:r>
            <a:r>
              <a:rPr lang="pl-PL" sz="1800" dirty="0" err="1">
                <a:effectLst/>
                <a:latin typeface="Calibri Light" panose="020F0302020204030204" pitchFamily="34" charset="0"/>
                <a:ea typeface="Times New Roman" panose="02020603050405020304" pitchFamily="18" charset="0"/>
              </a:rPr>
              <a:t>Dogonów</a:t>
            </a:r>
            <a:r>
              <a:rPr lang="pl-PL" sz="1800" dirty="0">
                <a:effectLst/>
                <a:latin typeface="Calibri Light" panose="020F0302020204030204" pitchFamily="34" charset="0"/>
                <a:ea typeface="Times New Roman" panose="02020603050405020304" pitchFamily="18" charset="0"/>
              </a:rPr>
              <a:t> </a:t>
            </a:r>
            <a:endParaRPr lang="pl-PL" sz="1800" dirty="0">
              <a:effectLst/>
              <a:latin typeface="Times New Roman" panose="02020603050405020304" pitchFamily="18" charset="0"/>
              <a:ea typeface="Times New Roman" panose="02020603050405020304" pitchFamily="18" charset="0"/>
            </a:endParaRPr>
          </a:p>
          <a:p>
            <a:pPr marL="342900" lvl="0" indent="-342900">
              <a:buFont typeface="Symbol" pitchFamily="2" charset="2"/>
              <a:buChar char=""/>
            </a:pPr>
            <a:r>
              <a:rPr lang="pl-PL" sz="1800" dirty="0" err="1">
                <a:effectLst/>
                <a:latin typeface="Calibri Light" panose="020F0302020204030204" pitchFamily="34" charset="0"/>
                <a:ea typeface="Times New Roman" panose="02020603050405020304" pitchFamily="18" charset="0"/>
              </a:rPr>
              <a:t>onto-socjolo-gia</a:t>
            </a:r>
            <a:r>
              <a:rPr lang="pl-PL" sz="1800" dirty="0">
                <a:effectLst/>
                <a:latin typeface="Calibri Light" panose="020F0302020204030204" pitchFamily="34" charset="0"/>
                <a:ea typeface="Times New Roman" panose="02020603050405020304" pitchFamily="18" charset="0"/>
              </a:rPr>
              <a:t>̨ Bantu, </a:t>
            </a:r>
            <a:endParaRPr lang="pl-PL" sz="1800" dirty="0">
              <a:effectLst/>
              <a:latin typeface="Times New Roman" panose="02020603050405020304" pitchFamily="18" charset="0"/>
              <a:ea typeface="Times New Roman" panose="02020603050405020304" pitchFamily="18" charset="0"/>
            </a:endParaRPr>
          </a:p>
          <a:p>
            <a:pPr marL="342900" lvl="0" indent="-342900">
              <a:buFont typeface="Symbol" pitchFamily="2" charset="2"/>
              <a:buChar char=""/>
            </a:pPr>
            <a:r>
              <a:rPr lang="pl-PL" sz="1800" dirty="0">
                <a:effectLst/>
                <a:latin typeface="Calibri Light" panose="020F0302020204030204" pitchFamily="34" charset="0"/>
                <a:ea typeface="Times New Roman" panose="02020603050405020304" pitchFamily="18" charset="0"/>
              </a:rPr>
              <a:t>bytu </a:t>
            </a:r>
            <a:r>
              <a:rPr lang="pl-PL" sz="1800" dirty="0" err="1">
                <a:effectLst/>
                <a:latin typeface="Calibri Light" panose="020F0302020204030204" pitchFamily="34" charset="0"/>
                <a:ea typeface="Times New Roman" panose="02020603050405020304" pitchFamily="18" charset="0"/>
              </a:rPr>
              <a:t>Rwandyjczyków</a:t>
            </a:r>
            <a:r>
              <a:rPr lang="pl-PL" sz="1800" dirty="0">
                <a:effectLst/>
                <a:latin typeface="Calibri Light" panose="020F0302020204030204" pitchFamily="34" charset="0"/>
                <a:ea typeface="Times New Roman" panose="02020603050405020304" pitchFamily="18" charset="0"/>
              </a:rPr>
              <a:t> (A. </a:t>
            </a:r>
            <a:r>
              <a:rPr lang="pl-PL" sz="1800" dirty="0" err="1">
                <a:effectLst/>
                <a:latin typeface="Calibri Light" panose="020F0302020204030204" pitchFamily="34" charset="0"/>
                <a:ea typeface="Times New Roman" panose="02020603050405020304" pitchFamily="18" charset="0"/>
              </a:rPr>
              <a:t>Kagame</a:t>
            </a:r>
            <a:r>
              <a:rPr lang="pl-PL" sz="1800" dirty="0">
                <a:effectLst/>
                <a:latin typeface="Calibri Light" panose="020F0302020204030204" pitchFamily="34" charset="0"/>
                <a:ea typeface="Times New Roman" panose="02020603050405020304" pitchFamily="18" charset="0"/>
              </a:rPr>
              <a:t>́),</a:t>
            </a:r>
            <a:br>
              <a:rPr lang="pl-PL" sz="1800" dirty="0">
                <a:effectLst/>
                <a:latin typeface="Calibri Light" panose="020F0302020204030204" pitchFamily="34" charset="0"/>
                <a:ea typeface="Times New Roman" panose="02020603050405020304" pitchFamily="18" charset="0"/>
              </a:rPr>
            </a:br>
            <a:r>
              <a:rPr lang="pl-PL" sz="1800" dirty="0">
                <a:effectLst/>
                <a:latin typeface="Calibri Light" panose="020F0302020204030204" pitchFamily="34" charset="0"/>
                <a:ea typeface="Times New Roman" panose="02020603050405020304" pitchFamily="18" charset="0"/>
              </a:rPr>
              <a:t>filozofii osoby </a:t>
            </a:r>
            <a:r>
              <a:rPr lang="pl-PL" sz="1800" dirty="0" err="1">
                <a:effectLst/>
                <a:latin typeface="Calibri Light" panose="020F0302020204030204" pitchFamily="34" charset="0"/>
                <a:ea typeface="Times New Roman" panose="02020603050405020304" pitchFamily="18" charset="0"/>
              </a:rPr>
              <a:t>Yorubów</a:t>
            </a:r>
            <a:r>
              <a:rPr lang="pl-PL" sz="1800" dirty="0">
                <a:effectLst/>
                <a:latin typeface="Calibri Light" panose="020F0302020204030204" pitchFamily="34" charset="0"/>
                <a:ea typeface="Times New Roman" panose="02020603050405020304" pitchFamily="18" charset="0"/>
              </a:rPr>
              <a:t> (I. </a:t>
            </a:r>
            <a:r>
              <a:rPr lang="pl-PL" sz="1800" dirty="0" err="1">
                <a:effectLst/>
                <a:latin typeface="Calibri Light" panose="020F0302020204030204" pitchFamily="34" charset="0"/>
                <a:ea typeface="Times New Roman" panose="02020603050405020304" pitchFamily="18" charset="0"/>
              </a:rPr>
              <a:t>Layele</a:t>
            </a:r>
            <a:r>
              <a:rPr lang="pl-PL" sz="1800" dirty="0">
                <a:effectLst/>
                <a:latin typeface="Calibri Light" panose="020F0302020204030204" pitchFamily="34" charset="0"/>
                <a:ea typeface="Times New Roman" panose="02020603050405020304" pitchFamily="18" charset="0"/>
              </a:rPr>
              <a:t>)</a:t>
            </a:r>
            <a:endParaRPr lang="pl-PL" sz="1800" dirty="0">
              <a:effectLst/>
              <a:latin typeface="Times New Roman" panose="02020603050405020304" pitchFamily="18" charset="0"/>
              <a:ea typeface="Times New Roman" panose="02020603050405020304" pitchFamily="18" charset="0"/>
            </a:endParaRPr>
          </a:p>
          <a:p>
            <a:pPr marL="342900" lvl="0" indent="-342900">
              <a:buFont typeface="Symbol" pitchFamily="2" charset="2"/>
              <a:buChar char=""/>
            </a:pPr>
            <a:r>
              <a:rPr lang="pl-PL" sz="1800" dirty="0">
                <a:effectLst/>
                <a:latin typeface="Calibri Light" panose="020F0302020204030204" pitchFamily="34" charset="0"/>
                <a:ea typeface="Times New Roman" panose="02020603050405020304" pitchFamily="18" charset="0"/>
              </a:rPr>
              <a:t>filozofii moralnej </a:t>
            </a:r>
            <a:r>
              <a:rPr lang="pl-PL" sz="1800" dirty="0" err="1">
                <a:effectLst/>
                <a:latin typeface="Calibri Light" panose="020F0302020204030204" pitchFamily="34" charset="0"/>
                <a:ea typeface="Times New Roman" panose="02020603050405020304" pitchFamily="18" charset="0"/>
              </a:rPr>
              <a:t>Wolofów</a:t>
            </a:r>
            <a:r>
              <a:rPr lang="pl-PL" sz="1800" dirty="0">
                <a:effectLst/>
                <a:latin typeface="Calibri Light" panose="020F0302020204030204" pitchFamily="34" charset="0"/>
                <a:ea typeface="Times New Roman" panose="02020603050405020304" pitchFamily="18" charset="0"/>
              </a:rPr>
              <a:t> (O. </a:t>
            </a:r>
            <a:r>
              <a:rPr lang="pl-PL" sz="1800" dirty="0" err="1">
                <a:effectLst/>
                <a:latin typeface="Calibri Light" panose="020F0302020204030204" pitchFamily="34" charset="0"/>
                <a:ea typeface="Times New Roman" panose="02020603050405020304" pitchFamily="18" charset="0"/>
              </a:rPr>
              <a:t>Sylla</a:t>
            </a:r>
            <a:r>
              <a:rPr lang="pl-PL" sz="1800" dirty="0">
                <a:effectLst/>
                <a:latin typeface="Calibri Light" panose="020F0302020204030204" pitchFamily="34" charset="0"/>
                <a:ea typeface="Times New Roman" panose="02020603050405020304" pitchFamily="18" charset="0"/>
              </a:rPr>
              <a:t>)</a:t>
            </a:r>
            <a:endParaRPr lang="pl-PL" sz="1800" dirty="0">
              <a:effectLst/>
              <a:latin typeface="Times New Roman" panose="02020603050405020304" pitchFamily="18" charset="0"/>
              <a:ea typeface="Times New Roman" panose="02020603050405020304" pitchFamily="18" charset="0"/>
            </a:endParaRPr>
          </a:p>
          <a:p>
            <a:pPr marL="342900" lvl="0" indent="-342900">
              <a:buFont typeface="Symbol" pitchFamily="2" charset="2"/>
              <a:buChar char=""/>
            </a:pPr>
            <a:r>
              <a:rPr lang="pl-PL" sz="1800" dirty="0" err="1">
                <a:effectLst/>
                <a:latin typeface="Calibri Light" panose="020F0302020204030204" pitchFamily="34" charset="0"/>
                <a:ea typeface="Times New Roman" panose="02020603050405020304" pitchFamily="18" charset="0"/>
              </a:rPr>
              <a:t>ne</a:t>
            </a:r>
            <a:r>
              <a:rPr lang="pl-PL" sz="1800" dirty="0">
                <a:effectLst/>
                <a:latin typeface="Calibri Light" panose="020F0302020204030204" pitchFamily="34" charset="0"/>
                <a:ea typeface="Times New Roman" panose="02020603050405020304" pitchFamily="18" charset="0"/>
              </a:rPr>
              <a:t>- </a:t>
            </a:r>
            <a:r>
              <a:rPr lang="pl-PL" sz="1800" dirty="0" err="1">
                <a:effectLst/>
                <a:latin typeface="Calibri Light" panose="020F0302020204030204" pitchFamily="34" charset="0"/>
                <a:ea typeface="Times New Roman" panose="02020603050405020304" pitchFamily="18" charset="0"/>
              </a:rPr>
              <a:t>groafrykańskiej</a:t>
            </a:r>
            <a:r>
              <a:rPr lang="pl-PL" sz="1800" dirty="0">
                <a:effectLst/>
                <a:latin typeface="Calibri Light" panose="020F0302020204030204" pitchFamily="34" charset="0"/>
                <a:ea typeface="Times New Roman" panose="02020603050405020304" pitchFamily="18" charset="0"/>
              </a:rPr>
              <a:t> filozofii istnienia (B. </a:t>
            </a:r>
            <a:r>
              <a:rPr lang="pl-PL" sz="1800" dirty="0" err="1">
                <a:effectLst/>
                <a:latin typeface="Calibri Light" panose="020F0302020204030204" pitchFamily="34" charset="0"/>
                <a:ea typeface="Times New Roman" panose="02020603050405020304" pitchFamily="18" charset="0"/>
              </a:rPr>
              <a:t>Fouda</a:t>
            </a:r>
            <a:r>
              <a:rPr lang="pl-PL" sz="1800" dirty="0">
                <a:effectLst/>
                <a:latin typeface="Calibri Light" panose="020F0302020204030204" pitchFamily="34" charset="0"/>
                <a:ea typeface="Times New Roman" panose="02020603050405020304" pitchFamily="18" charset="0"/>
              </a:rPr>
              <a:t>)</a:t>
            </a:r>
            <a:endParaRPr lang="pl-PL" sz="1800" dirty="0">
              <a:effectLst/>
              <a:latin typeface="Times New Roman" panose="02020603050405020304" pitchFamily="18" charset="0"/>
              <a:ea typeface="Times New Roman" panose="02020603050405020304" pitchFamily="18" charset="0"/>
            </a:endParaRPr>
          </a:p>
          <a:p>
            <a:pPr marL="342900" lvl="0" indent="-342900">
              <a:buFont typeface="Symbol" pitchFamily="2" charset="2"/>
              <a:buChar char=""/>
            </a:pPr>
            <a:r>
              <a:rPr lang="pl-PL" sz="1800" dirty="0">
                <a:effectLst/>
                <a:latin typeface="Calibri Light" panose="020F0302020204030204" pitchFamily="34" charset="0"/>
                <a:ea typeface="Times New Roman" panose="02020603050405020304" pitchFamily="18" charset="0"/>
              </a:rPr>
              <a:t>kenijskiej koncepcji </a:t>
            </a:r>
            <a:r>
              <a:rPr lang="pl-PL" sz="1800" dirty="0" err="1">
                <a:effectLst/>
                <a:latin typeface="Calibri Light" panose="020F0302020204030204" pitchFamily="34" charset="0"/>
                <a:ea typeface="Times New Roman" panose="02020603050405020304" pitchFamily="18" charset="0"/>
              </a:rPr>
              <a:t>społeczeństwa</a:t>
            </a:r>
            <a:r>
              <a:rPr lang="pl-PL" sz="1800" dirty="0">
                <a:effectLst/>
                <a:latin typeface="Calibri Light" panose="020F0302020204030204" pitchFamily="34" charset="0"/>
                <a:ea typeface="Times New Roman" panose="02020603050405020304" pitchFamily="18" charset="0"/>
              </a:rPr>
              <a:t> (K. </a:t>
            </a:r>
            <a:r>
              <a:rPr lang="pl-PL" sz="1800" dirty="0" err="1">
                <a:effectLst/>
                <a:latin typeface="Calibri Light" panose="020F0302020204030204" pitchFamily="34" charset="0"/>
                <a:ea typeface="Times New Roman" panose="02020603050405020304" pitchFamily="18" charset="0"/>
              </a:rPr>
              <a:t>Gyekye</a:t>
            </a:r>
            <a:r>
              <a:rPr lang="pl-PL" sz="1800" dirty="0">
                <a:effectLst/>
                <a:latin typeface="Calibri Light" panose="020F0302020204030204" pitchFamily="34" charset="0"/>
                <a:ea typeface="Times New Roman" panose="02020603050405020304" pitchFamily="18" charset="0"/>
              </a:rPr>
              <a:t>)</a:t>
            </a:r>
            <a:endParaRPr lang="pl-PL" sz="1800" dirty="0">
              <a:effectLst/>
              <a:latin typeface="Times New Roman" panose="02020603050405020304" pitchFamily="18" charset="0"/>
              <a:ea typeface="Times New Roman" panose="02020603050405020304" pitchFamily="18" charset="0"/>
            </a:endParaRPr>
          </a:p>
          <a:p>
            <a:pPr marL="342900" lvl="0" indent="-342900">
              <a:buFont typeface="Symbol" pitchFamily="2" charset="2"/>
              <a:buChar char=""/>
            </a:pPr>
            <a:r>
              <a:rPr lang="pl-PL" sz="1800" dirty="0">
                <a:effectLst/>
                <a:latin typeface="Calibri Light" panose="020F0302020204030204" pitchFamily="34" charset="0"/>
                <a:ea typeface="Times New Roman" panose="02020603050405020304" pitchFamily="18" charset="0"/>
              </a:rPr>
              <a:t>kosmologii, ontologii i epistemologii </a:t>
            </a:r>
            <a:r>
              <a:rPr lang="pl-PL" sz="1800" dirty="0" err="1">
                <a:effectLst/>
                <a:latin typeface="Calibri Light" panose="020F0302020204030204" pitchFamily="34" charset="0"/>
                <a:ea typeface="Times New Roman" panose="02020603050405020304" pitchFamily="18" charset="0"/>
              </a:rPr>
              <a:t>Akanów</a:t>
            </a:r>
            <a:r>
              <a:rPr lang="pl-PL" sz="1800" dirty="0">
                <a:effectLst/>
                <a:latin typeface="Calibri Light" panose="020F0302020204030204" pitchFamily="34" charset="0"/>
                <a:ea typeface="Times New Roman" panose="02020603050405020304" pitchFamily="18" charset="0"/>
              </a:rPr>
              <a:t> (K. </a:t>
            </a:r>
            <a:r>
              <a:rPr lang="pl-PL" sz="1800" dirty="0" err="1">
                <a:effectLst/>
                <a:latin typeface="Calibri Light" panose="020F0302020204030204" pitchFamily="34" charset="0"/>
                <a:ea typeface="Times New Roman" panose="02020603050405020304" pitchFamily="18" charset="0"/>
              </a:rPr>
              <a:t>Wiredu</a:t>
            </a:r>
            <a:r>
              <a:rPr lang="pl-PL" sz="1800" dirty="0">
                <a:effectLst/>
                <a:latin typeface="Calibri Light" panose="020F0302020204030204" pitchFamily="34" charset="0"/>
                <a:ea typeface="Times New Roman" panose="02020603050405020304" pitchFamily="18" charset="0"/>
              </a:rPr>
              <a:t>)</a:t>
            </a:r>
            <a:endParaRPr lang="pl-PL" sz="1800" dirty="0">
              <a:effectLst/>
              <a:latin typeface="Times New Roman" panose="02020603050405020304" pitchFamily="18" charset="0"/>
              <a:ea typeface="Times New Roman" panose="02020603050405020304" pitchFamily="18" charset="0"/>
            </a:endParaRPr>
          </a:p>
          <a:p>
            <a:pPr marL="342900" lvl="0" indent="-342900">
              <a:buFont typeface="Symbol" pitchFamily="2" charset="2"/>
              <a:buChar char=""/>
            </a:pPr>
            <a:r>
              <a:rPr lang="pl-PL" sz="1800" dirty="0" err="1">
                <a:effectLst/>
                <a:latin typeface="Calibri Light" panose="020F0302020204030204" pitchFamily="34" charset="0"/>
                <a:ea typeface="Times New Roman" panose="02020603050405020304" pitchFamily="18" charset="0"/>
              </a:rPr>
              <a:t>episte-mologii</a:t>
            </a:r>
            <a:r>
              <a:rPr lang="pl-PL" sz="1800" dirty="0">
                <a:effectLst/>
                <a:latin typeface="Calibri Light" panose="020F0302020204030204" pitchFamily="34" charset="0"/>
                <a:ea typeface="Times New Roman" panose="02020603050405020304" pitchFamily="18" charset="0"/>
              </a:rPr>
              <a:t> ludu </a:t>
            </a:r>
            <a:r>
              <a:rPr lang="pl-PL" sz="1800" dirty="0" err="1">
                <a:effectLst/>
                <a:latin typeface="Calibri Light" panose="020F0302020204030204" pitchFamily="34" charset="0"/>
                <a:ea typeface="Times New Roman" panose="02020603050405020304" pitchFamily="18" charset="0"/>
              </a:rPr>
              <a:t>Chewa</a:t>
            </a:r>
            <a:r>
              <a:rPr lang="pl-PL" sz="1800" dirty="0">
                <a:effectLst/>
                <a:latin typeface="Calibri Light" panose="020F0302020204030204" pitchFamily="34" charset="0"/>
                <a:ea typeface="Times New Roman" panose="02020603050405020304" pitchFamily="18" charset="0"/>
              </a:rPr>
              <a:t> (D. N. </a:t>
            </a:r>
            <a:r>
              <a:rPr lang="pl-PL" sz="1800" dirty="0" err="1">
                <a:effectLst/>
                <a:latin typeface="Calibri Light" panose="020F0302020204030204" pitchFamily="34" charset="0"/>
                <a:ea typeface="Times New Roman" panose="02020603050405020304" pitchFamily="18" charset="0"/>
              </a:rPr>
              <a:t>Kaphagawani</a:t>
            </a:r>
            <a:r>
              <a:rPr lang="pl-PL" sz="1800" dirty="0">
                <a:effectLst/>
                <a:latin typeface="Calibri Light" panose="020F0302020204030204" pitchFamily="34" charset="0"/>
                <a:ea typeface="Times New Roman" panose="02020603050405020304" pitchFamily="18" charset="0"/>
              </a:rPr>
              <a:t>)</a:t>
            </a:r>
            <a:endParaRPr lang="pl-PL" sz="1800" dirty="0">
              <a:effectLst/>
              <a:latin typeface="Times New Roman" panose="02020603050405020304" pitchFamily="18" charset="0"/>
              <a:ea typeface="Times New Roman" panose="02020603050405020304" pitchFamily="18" charset="0"/>
            </a:endParaRPr>
          </a:p>
          <a:p>
            <a:pPr marL="342900" lvl="0" indent="-342900">
              <a:buFont typeface="Symbol" pitchFamily="2" charset="2"/>
              <a:buChar char=""/>
            </a:pPr>
            <a:r>
              <a:rPr lang="pl-PL" sz="1800" dirty="0">
                <a:effectLst/>
                <a:latin typeface="Calibri Light" panose="020F0302020204030204" pitchFamily="34" charset="0"/>
                <a:ea typeface="Times New Roman" panose="02020603050405020304" pitchFamily="18" charset="0"/>
              </a:rPr>
              <a:t>estetyki </a:t>
            </a:r>
            <a:r>
              <a:rPr lang="pl-PL" sz="1800" dirty="0" err="1">
                <a:effectLst/>
                <a:latin typeface="Calibri Light" panose="020F0302020204030204" pitchFamily="34" charset="0"/>
                <a:ea typeface="Times New Roman" panose="02020603050405020304" pitchFamily="18" charset="0"/>
              </a:rPr>
              <a:t>Igbo-Yoruba</a:t>
            </a:r>
            <a:r>
              <a:rPr lang="pl-PL" sz="1800" dirty="0">
                <a:effectLst/>
                <a:latin typeface="Calibri Light" panose="020F0302020204030204" pitchFamily="34" charset="0"/>
                <a:ea typeface="Times New Roman" panose="02020603050405020304" pitchFamily="18" charset="0"/>
              </a:rPr>
              <a:t> (I. C. </a:t>
            </a:r>
            <a:r>
              <a:rPr lang="pl-PL" sz="1800" dirty="0" err="1">
                <a:effectLst/>
                <a:latin typeface="Calibri Light" panose="020F0302020204030204" pitchFamily="34" charset="0"/>
                <a:ea typeface="Times New Roman" panose="02020603050405020304" pitchFamily="18" charset="0"/>
              </a:rPr>
              <a:t>Onyewu-enyi</a:t>
            </a:r>
            <a:r>
              <a:rPr lang="pl-PL" sz="1800" dirty="0">
                <a:effectLst/>
                <a:latin typeface="Calibri Light" panose="020F0302020204030204" pitchFamily="34" charset="0"/>
                <a:ea typeface="Times New Roman" panose="02020603050405020304" pitchFamily="18" charset="0"/>
              </a:rPr>
              <a:t>)</a:t>
            </a:r>
            <a:endParaRPr lang="pl-PL" sz="1800" dirty="0">
              <a:effectLst/>
              <a:latin typeface="Times New Roman" panose="02020603050405020304" pitchFamily="18" charset="0"/>
              <a:ea typeface="Times New Roman" panose="02020603050405020304" pitchFamily="18" charset="0"/>
            </a:endParaRPr>
          </a:p>
          <a:p>
            <a:pPr marL="342900" lvl="0" indent="-342900">
              <a:buFont typeface="Symbol" pitchFamily="2" charset="2"/>
              <a:buChar char=""/>
            </a:pPr>
            <a:r>
              <a:rPr lang="pl-PL" sz="1800" dirty="0" err="1">
                <a:effectLst/>
                <a:latin typeface="Calibri Light" panose="020F0302020204030204" pitchFamily="34" charset="0"/>
                <a:ea typeface="Times New Roman" panose="02020603050405020304" pitchFamily="18" charset="0"/>
              </a:rPr>
              <a:t>południowoafrykańskiej</a:t>
            </a:r>
            <a:r>
              <a:rPr lang="pl-PL" sz="1800" dirty="0">
                <a:effectLst/>
                <a:latin typeface="Calibri Light" panose="020F0302020204030204" pitchFamily="34" charset="0"/>
                <a:ea typeface="Times New Roman" panose="02020603050405020304" pitchFamily="18" charset="0"/>
              </a:rPr>
              <a:t> teorii partycypacji „</a:t>
            </a:r>
            <a:r>
              <a:rPr lang="pl-PL" sz="1800" dirty="0" err="1">
                <a:effectLst/>
                <a:latin typeface="Calibri Light" panose="020F0302020204030204" pitchFamily="34" charset="0"/>
                <a:ea typeface="Times New Roman" panose="02020603050405020304" pitchFamily="18" charset="0"/>
              </a:rPr>
              <a:t>ubuntu</a:t>
            </a:r>
            <a:r>
              <a:rPr lang="pl-PL" sz="1800" dirty="0">
                <a:effectLst/>
                <a:latin typeface="Calibri Light" panose="020F0302020204030204" pitchFamily="34" charset="0"/>
                <a:ea typeface="Times New Roman" panose="02020603050405020304" pitchFamily="18" charset="0"/>
              </a:rPr>
              <a:t>” (R. </a:t>
            </a:r>
            <a:r>
              <a:rPr lang="pl-PL" sz="1800" dirty="0" err="1">
                <a:effectLst/>
                <a:latin typeface="Calibri Light" panose="020F0302020204030204" pitchFamily="34" charset="0"/>
                <a:ea typeface="Times New Roman" panose="02020603050405020304" pitchFamily="18" charset="0"/>
              </a:rPr>
              <a:t>Khoza</a:t>
            </a:r>
            <a:r>
              <a:rPr lang="pl-PL" sz="1800" dirty="0">
                <a:effectLst/>
                <a:latin typeface="Calibri Light" panose="020F0302020204030204" pitchFamily="34" charset="0"/>
                <a:ea typeface="Times New Roman" panose="02020603050405020304" pitchFamily="18" charset="0"/>
              </a:rPr>
              <a:t> i L. </a:t>
            </a:r>
            <a:r>
              <a:rPr lang="pl-PL" sz="1800" dirty="0" err="1">
                <a:effectLst/>
                <a:latin typeface="Calibri Light" panose="020F0302020204030204" pitchFamily="34" charset="0"/>
                <a:ea typeface="Times New Roman" panose="02020603050405020304" pitchFamily="18" charset="0"/>
              </a:rPr>
              <a:t>Mbigi</a:t>
            </a:r>
            <a:r>
              <a:rPr lang="pl-PL" sz="1800" dirty="0">
                <a:effectLst/>
                <a:latin typeface="Calibri Light" panose="020F0302020204030204" pitchFamily="34" charset="0"/>
                <a:ea typeface="Times New Roman" panose="02020603050405020304" pitchFamily="18" charset="0"/>
              </a:rPr>
              <a:t>)</a:t>
            </a:r>
            <a:endParaRPr lang="pl-PL" sz="1800" dirty="0">
              <a:effectLst/>
              <a:latin typeface="Times New Roman" panose="02020603050405020304" pitchFamily="18" charset="0"/>
              <a:ea typeface="Times New Roman" panose="02020603050405020304" pitchFamily="18" charset="0"/>
            </a:endParaRPr>
          </a:p>
          <a:p>
            <a:pPr marL="342900" lvl="0" indent="-342900">
              <a:buFont typeface="Symbol" pitchFamily="2" charset="2"/>
              <a:buChar char=""/>
            </a:pPr>
            <a:r>
              <a:rPr lang="pl-PL" sz="1800" dirty="0" err="1">
                <a:effectLst/>
                <a:latin typeface="Calibri Light" panose="020F0302020204030204" pitchFamily="34" charset="0"/>
                <a:ea typeface="Times New Roman" panose="02020603050405020304" pitchFamily="18" charset="0"/>
              </a:rPr>
              <a:t>afrykańskiej</a:t>
            </a:r>
            <a:r>
              <a:rPr lang="pl-PL" sz="1800" dirty="0">
                <a:effectLst/>
                <a:latin typeface="Calibri Light" panose="020F0302020204030204" pitchFamily="34" charset="0"/>
                <a:ea typeface="Times New Roman" panose="02020603050405020304" pitchFamily="18" charset="0"/>
              </a:rPr>
              <a:t> koncepcji </a:t>
            </a:r>
            <a:r>
              <a:rPr lang="pl-PL" sz="1800" dirty="0" err="1">
                <a:effectLst/>
                <a:latin typeface="Calibri Light" panose="020F0302020204030204" pitchFamily="34" charset="0"/>
                <a:ea typeface="Times New Roman" panose="02020603050405020304" pitchFamily="18" charset="0"/>
              </a:rPr>
              <a:t>przyczynowości</a:t>
            </a:r>
            <a:r>
              <a:rPr lang="pl-PL" sz="1800" dirty="0">
                <a:effectLst/>
                <a:latin typeface="Calibri Light" panose="020F0302020204030204" pitchFamily="34" charset="0"/>
                <a:ea typeface="Times New Roman" panose="02020603050405020304" pitchFamily="18" charset="0"/>
              </a:rPr>
              <a:t> (G. S. </a:t>
            </a:r>
            <a:r>
              <a:rPr lang="pl-PL" sz="1800" dirty="0" err="1">
                <a:effectLst/>
                <a:latin typeface="Calibri Light" panose="020F0302020204030204" pitchFamily="34" charset="0"/>
                <a:ea typeface="Times New Roman" panose="02020603050405020304" pitchFamily="18" charset="0"/>
              </a:rPr>
              <a:t>Sogolo</a:t>
            </a:r>
            <a:r>
              <a:rPr lang="pl-PL" sz="1800" dirty="0">
                <a:effectLst/>
                <a:latin typeface="Calibri Light" panose="020F0302020204030204" pitchFamily="34" charset="0"/>
                <a:ea typeface="Times New Roman" panose="02020603050405020304" pitchFamily="18" charset="0"/>
              </a:rPr>
              <a:t>)</a:t>
            </a:r>
            <a:endParaRPr lang="pl-PL" sz="1800" dirty="0">
              <a:effectLst/>
              <a:latin typeface="Times New Roman" panose="02020603050405020304" pitchFamily="18" charset="0"/>
              <a:ea typeface="Times New Roman" panose="02020603050405020304" pitchFamily="18" charset="0"/>
            </a:endParaRPr>
          </a:p>
          <a:p>
            <a:pPr marL="342900" lvl="0" indent="-342900">
              <a:buFont typeface="Symbol" pitchFamily="2" charset="2"/>
              <a:buChar char=""/>
            </a:pPr>
            <a:r>
              <a:rPr lang="pl-PL" sz="1800" dirty="0" err="1">
                <a:effectLst/>
                <a:latin typeface="Calibri Light" panose="020F0302020204030204" pitchFamily="34" charset="0"/>
                <a:ea typeface="Times New Roman" panose="02020603050405020304" pitchFamily="18" charset="0"/>
              </a:rPr>
              <a:t>afrykańskiego</a:t>
            </a:r>
            <a:r>
              <a:rPr lang="pl-PL" sz="1800" dirty="0">
                <a:effectLst/>
                <a:latin typeface="Calibri Light" panose="020F0302020204030204" pitchFamily="34" charset="0"/>
                <a:ea typeface="Times New Roman" panose="02020603050405020304" pitchFamily="18" charset="0"/>
              </a:rPr>
              <a:t> humanizmu (E. </a:t>
            </a:r>
            <a:r>
              <a:rPr lang="pl-PL" sz="1800" dirty="0" err="1">
                <a:effectLst/>
                <a:latin typeface="Calibri Light" panose="020F0302020204030204" pitchFamily="34" charset="0"/>
                <a:ea typeface="Times New Roman" panose="02020603050405020304" pitchFamily="18" charset="0"/>
              </a:rPr>
              <a:t>Mphahlele</a:t>
            </a:r>
            <a:r>
              <a:rPr lang="pl-PL" sz="1800" dirty="0">
                <a:effectLst/>
                <a:latin typeface="Calibri Light" panose="020F0302020204030204" pitchFamily="34" charset="0"/>
                <a:ea typeface="Times New Roman" panose="02020603050405020304" pitchFamily="18" charset="0"/>
              </a:rPr>
              <a:t>). </a:t>
            </a:r>
            <a:endParaRPr lang="pl-PL" sz="1800" dirty="0">
              <a:effectLst/>
              <a:latin typeface="Times New Roman" panose="02020603050405020304" pitchFamily="18" charset="0"/>
              <a:ea typeface="Times New Roman" panose="02020603050405020304" pitchFamily="18" charset="0"/>
            </a:endParaRPr>
          </a:p>
          <a:p>
            <a:endParaRPr lang="pl-PL" dirty="0"/>
          </a:p>
        </p:txBody>
      </p:sp>
    </p:spTree>
    <p:extLst>
      <p:ext uri="{BB962C8B-B14F-4D97-AF65-F5344CB8AC3E}">
        <p14:creationId xmlns:p14="http://schemas.microsoft.com/office/powerpoint/2010/main" val="41161408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AE5AB29-73D5-7149-ADB2-CF6423224BB1}"/>
              </a:ext>
            </a:extLst>
          </p:cNvPr>
          <p:cNvSpPr>
            <a:spLocks noGrp="1"/>
          </p:cNvSpPr>
          <p:nvPr>
            <p:ph type="title"/>
          </p:nvPr>
        </p:nvSpPr>
        <p:spPr/>
        <p:txBody>
          <a:bodyPr/>
          <a:lstStyle/>
          <a:p>
            <a:r>
              <a:rPr lang="pl-PL" dirty="0"/>
              <a:t>Zarzuty wobec etnofilozofii </a:t>
            </a:r>
          </a:p>
        </p:txBody>
      </p:sp>
      <p:sp>
        <p:nvSpPr>
          <p:cNvPr id="3" name="Symbol zastępczy zawartości 2">
            <a:extLst>
              <a:ext uri="{FF2B5EF4-FFF2-40B4-BE49-F238E27FC236}">
                <a16:creationId xmlns:a16="http://schemas.microsoft.com/office/drawing/2014/main" id="{7D02EC93-6AB2-CC42-9AF4-EC3B6938F096}"/>
              </a:ext>
            </a:extLst>
          </p:cNvPr>
          <p:cNvSpPr>
            <a:spLocks noGrp="1"/>
          </p:cNvSpPr>
          <p:nvPr>
            <p:ph idx="1"/>
          </p:nvPr>
        </p:nvSpPr>
        <p:spPr/>
        <p:txBody>
          <a:bodyPr/>
          <a:lstStyle/>
          <a:p>
            <a:pPr marL="0" indent="0">
              <a:buNone/>
            </a:pPr>
            <a:r>
              <a:rPr lang="pl-PL" sz="2000" dirty="0" err="1">
                <a:effectLst/>
                <a:latin typeface="Calibri Light" panose="020F0302020204030204" pitchFamily="34" charset="0"/>
                <a:ea typeface="Times New Roman" panose="02020603050405020304" pitchFamily="18" charset="0"/>
              </a:rPr>
              <a:t>Podejście</a:t>
            </a:r>
            <a:r>
              <a:rPr lang="pl-PL" sz="2000" dirty="0">
                <a:effectLst/>
                <a:latin typeface="Calibri Light" panose="020F0302020204030204" pitchFamily="34" charset="0"/>
                <a:ea typeface="Times New Roman" panose="02020603050405020304" pitchFamily="18" charset="0"/>
              </a:rPr>
              <a:t> </a:t>
            </a:r>
            <a:r>
              <a:rPr lang="pl-PL" sz="2000" dirty="0" err="1">
                <a:effectLst/>
                <a:latin typeface="Calibri Light" panose="020F0302020204030204" pitchFamily="34" charset="0"/>
                <a:ea typeface="Times New Roman" panose="02020603050405020304" pitchFamily="18" charset="0"/>
              </a:rPr>
              <a:t>etnofilozoficzne</a:t>
            </a:r>
            <a:r>
              <a:rPr lang="pl-PL" sz="2000" dirty="0">
                <a:effectLst/>
                <a:latin typeface="Calibri Light" panose="020F0302020204030204" pitchFamily="34" charset="0"/>
                <a:ea typeface="Times New Roman" panose="02020603050405020304" pitchFamily="18" charset="0"/>
              </a:rPr>
              <a:t> ma </a:t>
            </a:r>
            <a:r>
              <a:rPr lang="pl-PL" sz="2000" dirty="0" err="1">
                <a:effectLst/>
                <a:latin typeface="Calibri Light" panose="020F0302020204030204" pitchFamily="34" charset="0"/>
                <a:ea typeface="Times New Roman" panose="02020603050405020304" pitchFamily="18" charset="0"/>
              </a:rPr>
              <a:t>dzis</a:t>
            </a:r>
            <a:r>
              <a:rPr lang="pl-PL" sz="2000" dirty="0">
                <a:effectLst/>
                <a:latin typeface="Calibri Light" panose="020F0302020204030204" pitchFamily="34" charset="0"/>
                <a:ea typeface="Times New Roman" panose="02020603050405020304" pitchFamily="18" charset="0"/>
              </a:rPr>
              <a:t>́ licznych </a:t>
            </a:r>
            <a:r>
              <a:rPr lang="pl-PL" sz="2000" dirty="0" err="1">
                <a:effectLst/>
                <a:latin typeface="Calibri Light" panose="020F0302020204030204" pitchFamily="34" charset="0"/>
                <a:ea typeface="Times New Roman" panose="02020603050405020304" pitchFamily="18" charset="0"/>
              </a:rPr>
              <a:t>zwolenników</a:t>
            </a:r>
            <a:r>
              <a:rPr lang="pl-PL" sz="2000" dirty="0">
                <a:effectLst/>
                <a:latin typeface="Calibri Light" panose="020F0302020204030204" pitchFamily="34" charset="0"/>
                <a:ea typeface="Times New Roman" panose="02020603050405020304" pitchFamily="18" charset="0"/>
              </a:rPr>
              <a:t> </a:t>
            </a:r>
            <a:r>
              <a:rPr lang="pl-PL" sz="2000" dirty="0" err="1">
                <a:effectLst/>
                <a:latin typeface="Calibri Light" panose="020F0302020204030204" pitchFamily="34" charset="0"/>
                <a:ea typeface="Times New Roman" panose="02020603050405020304" pitchFamily="18" charset="0"/>
              </a:rPr>
              <a:t>wśród</a:t>
            </a:r>
            <a:r>
              <a:rPr lang="pl-PL" sz="2000" dirty="0">
                <a:effectLst/>
                <a:latin typeface="Calibri Light" panose="020F0302020204030204" pitchFamily="34" charset="0"/>
                <a:ea typeface="Times New Roman" panose="02020603050405020304" pitchFamily="18" charset="0"/>
              </a:rPr>
              <a:t> </a:t>
            </a:r>
            <a:r>
              <a:rPr lang="pl-PL" sz="2000" dirty="0" err="1">
                <a:effectLst/>
                <a:latin typeface="Calibri Light" panose="020F0302020204030204" pitchFamily="34" charset="0"/>
                <a:ea typeface="Times New Roman" panose="02020603050405020304" pitchFamily="18" charset="0"/>
              </a:rPr>
              <a:t>antropologów</a:t>
            </a:r>
            <a:r>
              <a:rPr lang="pl-PL" sz="2000" dirty="0">
                <a:effectLst/>
                <a:latin typeface="Calibri Light" panose="020F0302020204030204" pitchFamily="34" charset="0"/>
                <a:ea typeface="Times New Roman" panose="02020603050405020304" pitchFamily="18" charset="0"/>
              </a:rPr>
              <a:t>, </a:t>
            </a:r>
            <a:r>
              <a:rPr lang="pl-PL" sz="2000" dirty="0" err="1">
                <a:effectLst/>
                <a:latin typeface="Calibri Light" panose="020F0302020204030204" pitchFamily="34" charset="0"/>
                <a:ea typeface="Times New Roman" panose="02020603050405020304" pitchFamily="18" charset="0"/>
              </a:rPr>
              <a:t>socjologów</a:t>
            </a:r>
            <a:r>
              <a:rPr lang="pl-PL" sz="2000" dirty="0">
                <a:effectLst/>
                <a:latin typeface="Calibri Light" panose="020F0302020204030204" pitchFamily="34" charset="0"/>
                <a:ea typeface="Times New Roman" panose="02020603050405020304" pitchFamily="18" charset="0"/>
              </a:rPr>
              <a:t> i </a:t>
            </a:r>
            <a:r>
              <a:rPr lang="pl-PL" sz="2000" dirty="0" err="1">
                <a:effectLst/>
                <a:latin typeface="Calibri Light" panose="020F0302020204030204" pitchFamily="34" charset="0"/>
                <a:ea typeface="Times New Roman" panose="02020603050405020304" pitchFamily="18" charset="0"/>
              </a:rPr>
              <a:t>etnologów</a:t>
            </a:r>
            <a:r>
              <a:rPr lang="pl-PL" sz="2000" dirty="0">
                <a:effectLst/>
                <a:latin typeface="Calibri Light" panose="020F0302020204030204" pitchFamily="34" charset="0"/>
                <a:ea typeface="Times New Roman" panose="02020603050405020304" pitchFamily="18" charset="0"/>
              </a:rPr>
              <a:t>, natomiast spotyka </a:t>
            </a:r>
            <a:r>
              <a:rPr lang="pl-PL" sz="2000" dirty="0" err="1">
                <a:effectLst/>
                <a:latin typeface="Calibri Light" panose="020F0302020204030204" pitchFamily="34" charset="0"/>
                <a:ea typeface="Times New Roman" panose="02020603050405020304" pitchFamily="18" charset="0"/>
              </a:rPr>
              <a:t>sie</a:t>
            </a:r>
            <a:r>
              <a:rPr lang="pl-PL" sz="2000" dirty="0">
                <a:effectLst/>
                <a:latin typeface="Calibri Light" panose="020F0302020204030204" pitchFamily="34" charset="0"/>
                <a:ea typeface="Times New Roman" panose="02020603050405020304" pitchFamily="18" charset="0"/>
              </a:rPr>
              <a:t>̨ z licznymi zarzutami ze strony </a:t>
            </a:r>
            <a:r>
              <a:rPr lang="pl-PL" sz="2000" dirty="0" err="1">
                <a:effectLst/>
                <a:latin typeface="Calibri Light" panose="020F0302020204030204" pitchFamily="34" charset="0"/>
                <a:ea typeface="Times New Roman" panose="02020603050405020304" pitchFamily="18" charset="0"/>
              </a:rPr>
              <a:t>filozofów</a:t>
            </a:r>
            <a:r>
              <a:rPr lang="pl-PL" sz="2000" dirty="0">
                <a:effectLst/>
                <a:latin typeface="Calibri Light" panose="020F0302020204030204" pitchFamily="34" charset="0"/>
                <a:ea typeface="Times New Roman" panose="02020603050405020304" pitchFamily="18" charset="0"/>
              </a:rPr>
              <a:t> </a:t>
            </a:r>
            <a:r>
              <a:rPr lang="pl-PL" sz="2000" dirty="0" err="1">
                <a:effectLst/>
                <a:latin typeface="Calibri Light" panose="020F0302020204030204" pitchFamily="34" charset="0"/>
                <a:ea typeface="Times New Roman" panose="02020603050405020304" pitchFamily="18" charset="0"/>
              </a:rPr>
              <a:t>afrykańskich</a:t>
            </a:r>
            <a:r>
              <a:rPr lang="pl-PL" sz="2000" dirty="0">
                <a:effectLst/>
                <a:latin typeface="Calibri Light" panose="020F0302020204030204" pitchFamily="34" charset="0"/>
                <a:ea typeface="Times New Roman" panose="02020603050405020304" pitchFamily="18" charset="0"/>
              </a:rPr>
              <a:t>. Podstawowym zarzutem jest zarzut mieszania źródeł, metod, </a:t>
            </a:r>
            <a:r>
              <a:rPr lang="pl-PL" sz="2000" dirty="0" err="1">
                <a:effectLst/>
                <a:latin typeface="Calibri Light" panose="020F0302020204030204" pitchFamily="34" charset="0"/>
                <a:ea typeface="Times New Roman" panose="02020603050405020304" pitchFamily="18" charset="0"/>
              </a:rPr>
              <a:t>pojęc</a:t>
            </a:r>
            <a:r>
              <a:rPr lang="pl-PL" sz="2000" dirty="0">
                <a:effectLst/>
                <a:latin typeface="Calibri Light" panose="020F0302020204030204" pitchFamily="34" charset="0"/>
                <a:ea typeface="Times New Roman" panose="02020603050405020304" pitchFamily="18" charset="0"/>
              </a:rPr>
              <a:t>́ i </a:t>
            </a:r>
            <a:r>
              <a:rPr lang="pl-PL" sz="2000" dirty="0" err="1">
                <a:effectLst/>
                <a:latin typeface="Calibri Light" panose="020F0302020204030204" pitchFamily="34" charset="0"/>
                <a:ea typeface="Times New Roman" panose="02020603050405020304" pitchFamily="18" charset="0"/>
              </a:rPr>
              <a:t>wyników</a:t>
            </a:r>
            <a:r>
              <a:rPr lang="pl-PL" sz="2000" dirty="0">
                <a:effectLst/>
                <a:latin typeface="Calibri Light" panose="020F0302020204030204" pitchFamily="34" charset="0"/>
                <a:ea typeface="Times New Roman" panose="02020603050405020304" pitchFamily="18" charset="0"/>
              </a:rPr>
              <a:t>: </a:t>
            </a:r>
            <a:r>
              <a:rPr lang="pl-PL" sz="2000" dirty="0" err="1">
                <a:effectLst/>
                <a:latin typeface="Calibri Light" panose="020F0302020204030204" pitchFamily="34" charset="0"/>
                <a:ea typeface="Times New Roman" panose="02020603050405020304" pitchFamily="18" charset="0"/>
              </a:rPr>
              <a:t>łączy</a:t>
            </a:r>
            <a:r>
              <a:rPr lang="pl-PL" sz="2000" dirty="0">
                <a:effectLst/>
                <a:latin typeface="Calibri Light" panose="020F0302020204030204" pitchFamily="34" charset="0"/>
                <a:ea typeface="Times New Roman" panose="02020603050405020304" pitchFamily="18" charset="0"/>
              </a:rPr>
              <a:t> </a:t>
            </a:r>
            <a:r>
              <a:rPr lang="pl-PL" sz="2000" dirty="0" err="1">
                <a:effectLst/>
                <a:latin typeface="Calibri Light" panose="020F0302020204030204" pitchFamily="34" charset="0"/>
                <a:ea typeface="Times New Roman" panose="02020603050405020304" pitchFamily="18" charset="0"/>
              </a:rPr>
              <a:t>sie</a:t>
            </a:r>
            <a:r>
              <a:rPr lang="pl-PL" sz="2000" dirty="0">
                <a:effectLst/>
                <a:latin typeface="Calibri Light" panose="020F0302020204030204" pitchFamily="34" charset="0"/>
                <a:ea typeface="Times New Roman" panose="02020603050405020304" pitchFamily="18" charset="0"/>
              </a:rPr>
              <a:t>̨ filozofię z religią i mistyką, dowolny tekst kultury oralnej uznaje za </a:t>
            </a:r>
            <a:r>
              <a:rPr lang="pl-PL" sz="2000" dirty="0" err="1">
                <a:effectLst/>
                <a:latin typeface="Calibri Light" panose="020F0302020204030204" pitchFamily="34" charset="0"/>
                <a:ea typeface="Times New Roman" panose="02020603050405020304" pitchFamily="18" charset="0"/>
              </a:rPr>
              <a:t>równoważny</a:t>
            </a:r>
            <a:r>
              <a:rPr lang="pl-PL" sz="2000" dirty="0">
                <a:effectLst/>
                <a:latin typeface="Calibri Light" panose="020F0302020204030204" pitchFamily="34" charset="0"/>
                <a:ea typeface="Times New Roman" panose="02020603050405020304" pitchFamily="18" charset="0"/>
              </a:rPr>
              <a:t> tekstom refleksyjnym, miesza </a:t>
            </a:r>
            <a:r>
              <a:rPr lang="pl-PL" sz="2000" dirty="0" err="1">
                <a:effectLst/>
                <a:latin typeface="Calibri Light" panose="020F0302020204030204" pitchFamily="34" charset="0"/>
                <a:ea typeface="Times New Roman" panose="02020603050405020304" pitchFamily="18" charset="0"/>
              </a:rPr>
              <a:t>sie</a:t>
            </a:r>
            <a:r>
              <a:rPr lang="pl-PL" sz="2000" dirty="0">
                <a:effectLst/>
                <a:latin typeface="Calibri Light" panose="020F0302020204030204" pitchFamily="34" charset="0"/>
                <a:ea typeface="Times New Roman" panose="02020603050405020304" pitchFamily="18" charset="0"/>
              </a:rPr>
              <a:t>̨ (rzekomo </a:t>
            </a:r>
            <a:r>
              <a:rPr lang="pl-PL" sz="2000" dirty="0" err="1">
                <a:effectLst/>
                <a:latin typeface="Calibri Light" panose="020F0302020204030204" pitchFamily="34" charset="0"/>
                <a:ea typeface="Times New Roman" panose="02020603050405020304" pitchFamily="18" charset="0"/>
              </a:rPr>
              <a:t>porównując</a:t>
            </a:r>
            <a:r>
              <a:rPr lang="pl-PL" sz="2000" dirty="0">
                <a:effectLst/>
                <a:latin typeface="Calibri Light" panose="020F0302020204030204" pitchFamily="34" charset="0"/>
                <a:ea typeface="Times New Roman" panose="02020603050405020304" pitchFamily="18" charset="0"/>
              </a:rPr>
              <a:t>) </a:t>
            </a:r>
            <a:r>
              <a:rPr lang="pl-PL" sz="2000" dirty="0" err="1">
                <a:effectLst/>
                <a:latin typeface="Calibri Light" panose="020F0302020204030204" pitchFamily="34" charset="0"/>
                <a:ea typeface="Times New Roman" panose="02020603050405020304" pitchFamily="18" charset="0"/>
              </a:rPr>
              <a:t>pojęcia</a:t>
            </a:r>
            <a:r>
              <a:rPr lang="pl-PL" sz="2000" dirty="0">
                <a:effectLst/>
                <a:latin typeface="Calibri Light" panose="020F0302020204030204" pitchFamily="34" charset="0"/>
                <a:ea typeface="Times New Roman" panose="02020603050405020304" pitchFamily="18" charset="0"/>
              </a:rPr>
              <a:t> i instytucje z kultur na bardzo </a:t>
            </a:r>
            <a:r>
              <a:rPr lang="pl-PL" sz="2000" dirty="0" err="1">
                <a:effectLst/>
                <a:latin typeface="Calibri Light" panose="020F0302020204030204" pitchFamily="34" charset="0"/>
                <a:ea typeface="Times New Roman" panose="02020603050405020304" pitchFamily="18" charset="0"/>
              </a:rPr>
              <a:t>różnym</a:t>
            </a:r>
            <a:r>
              <a:rPr lang="pl-PL" sz="2000" dirty="0">
                <a:effectLst/>
                <a:latin typeface="Calibri Light" panose="020F0302020204030204" pitchFamily="34" charset="0"/>
                <a:ea typeface="Times New Roman" panose="02020603050405020304" pitchFamily="18" charset="0"/>
              </a:rPr>
              <a:t> poziomie rozwoju, tak jakby nie było </a:t>
            </a:r>
            <a:r>
              <a:rPr lang="pl-PL" sz="2000" dirty="0" err="1">
                <a:effectLst/>
                <a:latin typeface="Calibri Light" panose="020F0302020204030204" pitchFamily="34" charset="0"/>
                <a:ea typeface="Times New Roman" panose="02020603050405020304" pitchFamily="18" charset="0"/>
              </a:rPr>
              <a:t>między</a:t>
            </a:r>
            <a:r>
              <a:rPr lang="pl-PL" sz="2000" dirty="0">
                <a:effectLst/>
                <a:latin typeface="Calibri Light" panose="020F0302020204030204" pitchFamily="34" charset="0"/>
                <a:ea typeface="Times New Roman" panose="02020603050405020304" pitchFamily="18" charset="0"/>
              </a:rPr>
              <a:t> nimi </a:t>
            </a:r>
            <a:r>
              <a:rPr lang="pl-PL" sz="2000" dirty="0" err="1">
                <a:effectLst/>
                <a:latin typeface="Calibri Light" panose="020F0302020204030204" pitchFamily="34" charset="0"/>
                <a:ea typeface="Times New Roman" panose="02020603050405020304" pitchFamily="18" charset="0"/>
              </a:rPr>
              <a:t>różnic</a:t>
            </a:r>
            <a:r>
              <a:rPr lang="pl-PL" sz="2000" dirty="0">
                <a:effectLst/>
                <a:latin typeface="Calibri Light" panose="020F0302020204030204" pitchFamily="34" charset="0"/>
                <a:ea typeface="Times New Roman" panose="02020603050405020304" pitchFamily="18" charset="0"/>
              </a:rPr>
              <a:t>. </a:t>
            </a:r>
            <a:endParaRPr lang="pl-PL" sz="2000" dirty="0">
              <a:effectLst/>
              <a:latin typeface="Times New Roman" panose="02020603050405020304" pitchFamily="18" charset="0"/>
              <a:ea typeface="Times New Roman" panose="02020603050405020304" pitchFamily="18" charset="0"/>
            </a:endParaRPr>
          </a:p>
          <a:p>
            <a:pPr marL="0" indent="0">
              <a:buNone/>
            </a:pPr>
            <a:r>
              <a:rPr lang="pl-PL" sz="2000" dirty="0">
                <a:effectLst/>
                <a:latin typeface="Calibri Light" panose="020F0302020204030204" pitchFamily="34" charset="0"/>
                <a:ea typeface="Times New Roman" panose="02020603050405020304" pitchFamily="18" charset="0"/>
                <a:cs typeface="Times New Roman" panose="02020603050405020304" pitchFamily="18" charset="0"/>
              </a:rPr>
              <a:t>P. </a:t>
            </a:r>
            <a:r>
              <a:rPr lang="pl-PL" sz="2000" dirty="0" err="1">
                <a:effectLst/>
                <a:latin typeface="Calibri Light" panose="020F0302020204030204" pitchFamily="34" charset="0"/>
                <a:ea typeface="Times New Roman" panose="02020603050405020304" pitchFamily="18" charset="0"/>
                <a:cs typeface="Times New Roman" panose="02020603050405020304" pitchFamily="18" charset="0"/>
              </a:rPr>
              <a:t>Hountondji</a:t>
            </a:r>
            <a:r>
              <a:rPr lang="pl-PL" sz="2000" dirty="0">
                <a:effectLst/>
                <a:latin typeface="Calibri Light" panose="020F0302020204030204" pitchFamily="34" charset="0"/>
                <a:ea typeface="Times New Roman" panose="02020603050405020304" pitchFamily="18" charset="0"/>
                <a:cs typeface="Times New Roman" panose="02020603050405020304" pitchFamily="18" charset="0"/>
              </a:rPr>
              <a:t> krytykuje e. za: opieranie </a:t>
            </a:r>
            <a:r>
              <a:rPr lang="pl-PL" sz="2000" dirty="0" err="1">
                <a:effectLst/>
                <a:latin typeface="Calibri Light" panose="020F0302020204030204" pitchFamily="34" charset="0"/>
                <a:ea typeface="Times New Roman" panose="02020603050405020304" pitchFamily="18" charset="0"/>
                <a:cs typeface="Times New Roman" panose="02020603050405020304" pitchFamily="18" charset="0"/>
              </a:rPr>
              <a:t>sie</a:t>
            </a:r>
            <a:r>
              <a:rPr lang="pl-PL" sz="2000" dirty="0">
                <a:effectLst/>
                <a:latin typeface="Calibri Light" panose="020F0302020204030204" pitchFamily="34" charset="0"/>
                <a:ea typeface="Times New Roman" panose="02020603050405020304" pitchFamily="18" charset="0"/>
                <a:cs typeface="Times New Roman" panose="02020603050405020304" pitchFamily="18" charset="0"/>
              </a:rPr>
              <a:t>̨ na trzech fałszach:</a:t>
            </a:r>
            <a:endParaRPr lang="pl-PL"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pl-PL" sz="2000" dirty="0">
                <a:effectLst/>
                <a:latin typeface="Calibri Light" panose="020F0302020204030204" pitchFamily="34" charset="0"/>
                <a:ea typeface="Times New Roman" panose="02020603050405020304" pitchFamily="18" charset="0"/>
                <a:cs typeface="Times New Roman" panose="02020603050405020304" pitchFamily="18" charset="0"/>
              </a:rPr>
              <a:t>micie pierwotnej </a:t>
            </a:r>
            <a:r>
              <a:rPr lang="pl-PL" sz="2000" dirty="0" err="1">
                <a:effectLst/>
                <a:latin typeface="Calibri Light" panose="020F0302020204030204" pitchFamily="34" charset="0"/>
                <a:ea typeface="Times New Roman" panose="02020603050405020304" pitchFamily="18" charset="0"/>
                <a:cs typeface="Times New Roman" panose="02020603050405020304" pitchFamily="18" charset="0"/>
              </a:rPr>
              <a:t>jednomyślno</a:t>
            </a:r>
            <a:r>
              <a:rPr lang="pl-PL" sz="2000" dirty="0">
                <a:effectLst/>
                <a:latin typeface="Calibri Light" panose="020F0302020204030204" pitchFamily="34" charset="0"/>
                <a:ea typeface="Times New Roman" panose="02020603050405020304" pitchFamily="18" charset="0"/>
                <a:cs typeface="Times New Roman" panose="02020603050405020304" pitchFamily="18" charset="0"/>
              </a:rPr>
              <a:t>- </a:t>
            </a:r>
            <a:r>
              <a:rPr lang="pl-PL" sz="2000" dirty="0" err="1">
                <a:effectLst/>
                <a:latin typeface="Calibri Light" panose="020F0302020204030204" pitchFamily="34" charset="0"/>
                <a:ea typeface="Times New Roman" panose="02020603050405020304" pitchFamily="18" charset="0"/>
                <a:cs typeface="Times New Roman" panose="02020603050405020304" pitchFamily="18" charset="0"/>
              </a:rPr>
              <a:t>ści</a:t>
            </a:r>
            <a:r>
              <a:rPr lang="pl-PL" sz="2000" dirty="0">
                <a:effectLst/>
                <a:latin typeface="Calibri Light" panose="020F0302020204030204" pitchFamily="34" charset="0"/>
                <a:ea typeface="Times New Roman" panose="02020603050405020304" pitchFamily="18" charset="0"/>
                <a:cs typeface="Times New Roman" panose="02020603050405020304" pitchFamily="18" charset="0"/>
              </a:rPr>
              <a:t> wszystkich (</a:t>
            </a:r>
            <a:r>
              <a:rPr lang="pl-PL" sz="2000" dirty="0" err="1">
                <a:effectLst/>
                <a:latin typeface="Calibri Light" panose="020F0302020204030204" pitchFamily="34" charset="0"/>
                <a:ea typeface="Times New Roman" panose="02020603050405020304" pitchFamily="18" charset="0"/>
                <a:cs typeface="Times New Roman" panose="02020603050405020304" pitchFamily="18" charset="0"/>
              </a:rPr>
              <a:t>różnorodnych</a:t>
            </a:r>
            <a:r>
              <a:rPr lang="pl-PL" sz="2000" dirty="0">
                <a:effectLst/>
                <a:latin typeface="Calibri Light" panose="020F0302020204030204" pitchFamily="34" charset="0"/>
                <a:ea typeface="Times New Roman" panose="02020603050405020304" pitchFamily="18" charset="0"/>
                <a:cs typeface="Times New Roman" panose="02020603050405020304" pitchFamily="18" charset="0"/>
              </a:rPr>
              <a:t>) </a:t>
            </a:r>
            <a:r>
              <a:rPr lang="pl-PL" sz="2000" dirty="0" err="1">
                <a:effectLst/>
                <a:latin typeface="Calibri Light" panose="020F0302020204030204" pitchFamily="34" charset="0"/>
                <a:ea typeface="Times New Roman" panose="02020603050405020304" pitchFamily="18" charset="0"/>
                <a:cs typeface="Times New Roman" panose="02020603050405020304" pitchFamily="18" charset="0"/>
              </a:rPr>
              <a:t>ludów</a:t>
            </a:r>
            <a:r>
              <a:rPr lang="pl-PL" sz="2000" dirty="0">
                <a:effectLst/>
                <a:latin typeface="Calibri Light" panose="020F0302020204030204" pitchFamily="34" charset="0"/>
                <a:ea typeface="Times New Roman" panose="02020603050405020304" pitchFamily="18" charset="0"/>
                <a:cs typeface="Times New Roman" panose="02020603050405020304" pitchFamily="18" charset="0"/>
              </a:rPr>
              <a:t> </a:t>
            </a:r>
            <a:r>
              <a:rPr lang="pl-PL" sz="2000" dirty="0" err="1">
                <a:effectLst/>
                <a:latin typeface="Calibri Light" panose="020F0302020204030204" pitchFamily="34" charset="0"/>
                <a:ea typeface="Times New Roman" panose="02020603050405020304" pitchFamily="18" charset="0"/>
                <a:cs typeface="Times New Roman" panose="02020603050405020304" pitchFamily="18" charset="0"/>
              </a:rPr>
              <a:t>afrykańskich</a:t>
            </a:r>
            <a:r>
              <a:rPr lang="pl-PL" sz="2000" dirty="0">
                <a:effectLst/>
                <a:latin typeface="Calibri Light" panose="020F0302020204030204" pitchFamily="34" charset="0"/>
                <a:ea typeface="Times New Roman" panose="02020603050405020304" pitchFamily="18" charset="0"/>
                <a:cs typeface="Times New Roman" panose="02020603050405020304" pitchFamily="18" charset="0"/>
              </a:rPr>
              <a:t>, a </a:t>
            </a:r>
            <a:r>
              <a:rPr lang="pl-PL" sz="2000" dirty="0" err="1">
                <a:effectLst/>
                <a:latin typeface="Calibri Light" panose="020F0302020204030204" pitchFamily="34" charset="0"/>
                <a:ea typeface="Times New Roman" panose="02020603050405020304" pitchFamily="18" charset="0"/>
                <a:cs typeface="Times New Roman" panose="02020603050405020304" pitchFamily="18" charset="0"/>
              </a:rPr>
              <a:t>choćby</a:t>
            </a:r>
            <a:r>
              <a:rPr lang="pl-PL" sz="2000" dirty="0">
                <a:effectLst/>
                <a:latin typeface="Calibri Light" panose="020F0302020204030204" pitchFamily="34" charset="0"/>
                <a:ea typeface="Times New Roman" panose="02020603050405020304" pitchFamily="18" charset="0"/>
                <a:cs typeface="Times New Roman" panose="02020603050405020304" pitchFamily="18" charset="0"/>
              </a:rPr>
              <a:t> nawet </a:t>
            </a:r>
            <a:r>
              <a:rPr lang="pl-PL" sz="2000" dirty="0" err="1">
                <a:effectLst/>
                <a:latin typeface="Calibri Light" panose="020F0302020204030204" pitchFamily="34" charset="0"/>
                <a:ea typeface="Times New Roman" panose="02020603050405020304" pitchFamily="18" charset="0"/>
                <a:cs typeface="Times New Roman" panose="02020603050405020304" pitchFamily="18" charset="0"/>
              </a:rPr>
              <a:t>poszczegól</a:t>
            </a:r>
            <a:r>
              <a:rPr lang="pl-PL" sz="2000" dirty="0">
                <a:effectLst/>
                <a:latin typeface="Calibri Light" panose="020F0302020204030204" pitchFamily="34" charset="0"/>
                <a:ea typeface="Times New Roman" panose="02020603050405020304" pitchFamily="18" charset="0"/>
                <a:cs typeface="Times New Roman" panose="02020603050405020304" pitchFamily="18" charset="0"/>
              </a:rPr>
              <a:t>- </a:t>
            </a:r>
            <a:r>
              <a:rPr lang="pl-PL" sz="2000" dirty="0" err="1">
                <a:effectLst/>
                <a:latin typeface="Calibri Light" panose="020F0302020204030204" pitchFamily="34" charset="0"/>
                <a:ea typeface="Times New Roman" panose="02020603050405020304" pitchFamily="18" charset="0"/>
                <a:cs typeface="Times New Roman" panose="02020603050405020304" pitchFamily="18" charset="0"/>
              </a:rPr>
              <a:t>nych</a:t>
            </a:r>
            <a:r>
              <a:rPr lang="pl-PL" sz="2000" dirty="0">
                <a:effectLst/>
                <a:latin typeface="Calibri Light" panose="020F0302020204030204" pitchFamily="34" charset="0"/>
                <a:ea typeface="Times New Roman" panose="02020603050405020304" pitchFamily="18" charset="0"/>
                <a:cs typeface="Times New Roman" panose="02020603050405020304" pitchFamily="18" charset="0"/>
              </a:rPr>
              <a:t> ludzi w </a:t>
            </a:r>
            <a:r>
              <a:rPr lang="pl-PL" sz="2000" dirty="0" err="1">
                <a:effectLst/>
                <a:latin typeface="Calibri Light" panose="020F0302020204030204" pitchFamily="34" charset="0"/>
                <a:ea typeface="Times New Roman" panose="02020603050405020304" pitchFamily="18" charset="0"/>
                <a:cs typeface="Times New Roman" panose="02020603050405020304" pitchFamily="18" charset="0"/>
              </a:rPr>
              <a:t>obrębie</a:t>
            </a:r>
            <a:r>
              <a:rPr lang="pl-PL" sz="2000" dirty="0">
                <a:effectLst/>
                <a:latin typeface="Calibri Light" panose="020F0302020204030204" pitchFamily="34" charset="0"/>
                <a:ea typeface="Times New Roman" panose="02020603050405020304" pitchFamily="18" charset="0"/>
                <a:cs typeface="Times New Roman" panose="02020603050405020304" pitchFamily="18" charset="0"/>
              </a:rPr>
              <a:t> plemienia</a:t>
            </a:r>
            <a:endParaRPr lang="pl-PL"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pl-PL" sz="2000" dirty="0">
                <a:effectLst/>
                <a:latin typeface="Calibri Light" panose="020F0302020204030204" pitchFamily="34" charset="0"/>
                <a:ea typeface="Times New Roman" panose="02020603050405020304" pitchFamily="18" charset="0"/>
                <a:cs typeface="Times New Roman" panose="02020603050405020304" pitchFamily="18" charset="0"/>
              </a:rPr>
              <a:t>iluzji filozofii jako </a:t>
            </a:r>
            <a:r>
              <a:rPr lang="pl-PL" sz="2000" dirty="0" err="1">
                <a:effectLst/>
                <a:latin typeface="Calibri Light" panose="020F0302020204030204" pitchFamily="34" charset="0"/>
                <a:ea typeface="Times New Roman" panose="02020603050405020304" pitchFamily="18" charset="0"/>
                <a:cs typeface="Times New Roman" panose="02020603050405020304" pitchFamily="18" charset="0"/>
              </a:rPr>
              <a:t>systemów</a:t>
            </a:r>
            <a:r>
              <a:rPr lang="pl-PL" sz="2000" dirty="0">
                <a:effectLst/>
                <a:latin typeface="Calibri Light" panose="020F0302020204030204" pitchFamily="34" charset="0"/>
                <a:ea typeface="Times New Roman" panose="02020603050405020304" pitchFamily="18" charset="0"/>
                <a:cs typeface="Times New Roman" panose="02020603050405020304" pitchFamily="18" charset="0"/>
              </a:rPr>
              <a:t> </a:t>
            </a:r>
            <a:r>
              <a:rPr lang="pl-PL" sz="2000" dirty="0" err="1">
                <a:effectLst/>
                <a:latin typeface="Calibri Light" panose="020F0302020204030204" pitchFamily="34" charset="0"/>
                <a:ea typeface="Times New Roman" panose="02020603050405020304" pitchFamily="18" charset="0"/>
                <a:cs typeface="Times New Roman" panose="02020603050405020304" pitchFamily="18" charset="0"/>
              </a:rPr>
              <a:t>niepodlegających</a:t>
            </a:r>
            <a:r>
              <a:rPr lang="pl-PL" sz="2000" dirty="0">
                <a:effectLst/>
                <a:latin typeface="Calibri Light" panose="020F0302020204030204" pitchFamily="34" charset="0"/>
                <a:ea typeface="Times New Roman" panose="02020603050405020304" pitchFamily="18" charset="0"/>
                <a:cs typeface="Times New Roman" panose="02020603050405020304" pitchFamily="18" charset="0"/>
              </a:rPr>
              <a:t> historycznemu rozwojowi</a:t>
            </a:r>
            <a:endParaRPr lang="pl-PL"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pl-PL" sz="2000" dirty="0" err="1">
                <a:effectLst/>
                <a:latin typeface="Calibri Light" panose="020F0302020204030204" pitchFamily="34" charset="0"/>
                <a:ea typeface="Times New Roman" panose="02020603050405020304" pitchFamily="18" charset="0"/>
                <a:cs typeface="Times New Roman" panose="02020603050405020304" pitchFamily="18" charset="0"/>
              </a:rPr>
              <a:t>nadużyciu</a:t>
            </a:r>
            <a:r>
              <a:rPr lang="pl-PL" sz="2000" dirty="0">
                <a:effectLst/>
                <a:latin typeface="Calibri Light" panose="020F0302020204030204" pitchFamily="34" charset="0"/>
                <a:ea typeface="Times New Roman" panose="02020603050405020304" pitchFamily="18" charset="0"/>
                <a:cs typeface="Times New Roman" panose="02020603050405020304" pitchFamily="18" charset="0"/>
              </a:rPr>
              <a:t> w postaci traktowania jako filozofii </a:t>
            </a:r>
            <a:r>
              <a:rPr lang="pl-PL" sz="2000" dirty="0" err="1">
                <a:effectLst/>
                <a:latin typeface="Calibri Light" panose="020F0302020204030204" pitchFamily="34" charset="0"/>
                <a:ea typeface="Times New Roman" panose="02020603050405020304" pitchFamily="18" charset="0"/>
                <a:cs typeface="Times New Roman" panose="02020603050405020304" pitchFamily="18" charset="0"/>
              </a:rPr>
              <a:t>tekstów</a:t>
            </a:r>
            <a:r>
              <a:rPr lang="pl-PL" sz="2000" dirty="0">
                <a:effectLst/>
                <a:latin typeface="Calibri Light" panose="020F0302020204030204" pitchFamily="34" charset="0"/>
                <a:ea typeface="Times New Roman" panose="02020603050405020304" pitchFamily="18" charset="0"/>
                <a:cs typeface="Times New Roman" panose="02020603050405020304" pitchFamily="18" charset="0"/>
              </a:rPr>
              <a:t> </a:t>
            </a:r>
            <a:r>
              <a:rPr lang="pl-PL" sz="2000" dirty="0" err="1">
                <a:effectLst/>
                <a:latin typeface="Calibri Light" panose="020F0302020204030204" pitchFamily="34" charset="0"/>
                <a:ea typeface="Times New Roman" panose="02020603050405020304" pitchFamily="18" charset="0"/>
                <a:cs typeface="Times New Roman" panose="02020603050405020304" pitchFamily="18" charset="0"/>
              </a:rPr>
              <a:t>przekazów</a:t>
            </a:r>
            <a:r>
              <a:rPr lang="pl-PL" sz="2000" dirty="0">
                <a:effectLst/>
                <a:latin typeface="Calibri Light" panose="020F0302020204030204" pitchFamily="34" charset="0"/>
                <a:ea typeface="Times New Roman" panose="02020603050405020304" pitchFamily="18" charset="0"/>
                <a:cs typeface="Times New Roman" panose="02020603050405020304" pitchFamily="18" charset="0"/>
              </a:rPr>
              <a:t> oralnych, </a:t>
            </a:r>
            <a:r>
              <a:rPr lang="pl-PL" sz="2000" dirty="0" err="1">
                <a:effectLst/>
                <a:latin typeface="Calibri Light" panose="020F0302020204030204" pitchFamily="34" charset="0"/>
                <a:ea typeface="Times New Roman" panose="02020603050405020304" pitchFamily="18" charset="0"/>
                <a:cs typeface="Times New Roman" panose="02020603050405020304" pitchFamily="18" charset="0"/>
              </a:rPr>
              <a:t>które</a:t>
            </a:r>
            <a:r>
              <a:rPr lang="pl-PL" sz="2000" dirty="0">
                <a:effectLst/>
                <a:latin typeface="Calibri Light" panose="020F0302020204030204" pitchFamily="34" charset="0"/>
                <a:ea typeface="Times New Roman" panose="02020603050405020304" pitchFamily="18" charset="0"/>
                <a:cs typeface="Times New Roman" panose="02020603050405020304" pitchFamily="18" charset="0"/>
              </a:rPr>
              <a:t> wcale nie </a:t>
            </a:r>
            <a:r>
              <a:rPr lang="pl-PL" sz="2000" dirty="0" err="1">
                <a:effectLst/>
                <a:latin typeface="Calibri Light" panose="020F0302020204030204" pitchFamily="34" charset="0"/>
                <a:ea typeface="Times New Roman" panose="02020603050405020304" pitchFamily="18" charset="0"/>
                <a:cs typeface="Times New Roman" panose="02020603050405020304" pitchFamily="18" charset="0"/>
              </a:rPr>
              <a:t>pretenduja</a:t>
            </a:r>
            <a:r>
              <a:rPr lang="pl-PL" sz="2000" dirty="0">
                <a:effectLst/>
                <a:latin typeface="Calibri Light" panose="020F0302020204030204" pitchFamily="34" charset="0"/>
                <a:ea typeface="Times New Roman" panose="02020603050405020304" pitchFamily="18" charset="0"/>
                <a:cs typeface="Times New Roman" panose="02020603050405020304" pitchFamily="18" charset="0"/>
              </a:rPr>
              <a:t>̨ to takiego miana. </a:t>
            </a:r>
            <a:endParaRPr lang="pl-PL"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pl-PL" dirty="0"/>
          </a:p>
        </p:txBody>
      </p:sp>
    </p:spTree>
    <p:extLst>
      <p:ext uri="{BB962C8B-B14F-4D97-AF65-F5344CB8AC3E}">
        <p14:creationId xmlns:p14="http://schemas.microsoft.com/office/powerpoint/2010/main" val="24464376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38B78CA-6CDA-3D49-A4C7-991AC54C0166}"/>
              </a:ext>
            </a:extLst>
          </p:cNvPr>
          <p:cNvSpPr>
            <a:spLocks noGrp="1"/>
          </p:cNvSpPr>
          <p:nvPr>
            <p:ph type="title"/>
          </p:nvPr>
        </p:nvSpPr>
        <p:spPr/>
        <p:txBody>
          <a:bodyPr/>
          <a:lstStyle/>
          <a:p>
            <a:r>
              <a:rPr lang="pl-PL" dirty="0"/>
              <a:t>Krytyka etnofilozofii</a:t>
            </a:r>
          </a:p>
        </p:txBody>
      </p:sp>
      <p:sp>
        <p:nvSpPr>
          <p:cNvPr id="3" name="Symbol zastępczy zawartości 2">
            <a:extLst>
              <a:ext uri="{FF2B5EF4-FFF2-40B4-BE49-F238E27FC236}">
                <a16:creationId xmlns:a16="http://schemas.microsoft.com/office/drawing/2014/main" id="{9D5676AD-E1AB-AE4C-A97D-D96E95AE85F2}"/>
              </a:ext>
            </a:extLst>
          </p:cNvPr>
          <p:cNvSpPr>
            <a:spLocks noGrp="1"/>
          </p:cNvSpPr>
          <p:nvPr>
            <p:ph idx="1"/>
          </p:nvPr>
        </p:nvSpPr>
        <p:spPr/>
        <p:txBody>
          <a:bodyPr/>
          <a:lstStyle/>
          <a:p>
            <a:pPr marL="0" indent="0">
              <a:buNone/>
            </a:pPr>
            <a:r>
              <a:rPr lang="pl-PL" sz="1800" b="1" dirty="0">
                <a:effectLst/>
                <a:latin typeface="Calibri Light" panose="020F0302020204030204" pitchFamily="34" charset="0"/>
                <a:ea typeface="Calibri" panose="020F0502020204030204" pitchFamily="34" charset="0"/>
              </a:rPr>
              <a:t>.</a:t>
            </a:r>
            <a:r>
              <a:rPr lang="pl-PL" sz="1800" dirty="0">
                <a:effectLst/>
                <a:latin typeface="Calibri Light" panose="020F0302020204030204" pitchFamily="34" charset="0"/>
                <a:ea typeface="Calibri" panose="020F0502020204030204" pitchFamily="34" charset="0"/>
              </a:rPr>
              <a:t> Z pozoru etnofilozofia jest zdecydowanie antykolonialna, jednak nadal akceptuje podstawowe kategorie, w których kultura kolonialna definiuje inne kultury i narody. (</a:t>
            </a:r>
            <a:r>
              <a:rPr lang="pl-PL" sz="1800" dirty="0" err="1">
                <a:effectLst/>
                <a:latin typeface="Calibri Light" panose="020F0302020204030204" pitchFamily="34" charset="0"/>
                <a:ea typeface="Calibri" panose="020F0502020204030204" pitchFamily="34" charset="0"/>
              </a:rPr>
              <a:t>routledge</a:t>
            </a:r>
            <a:r>
              <a:rPr lang="pl-PL" sz="1800" dirty="0">
                <a:effectLst/>
                <a:latin typeface="Calibri Light" panose="020F0302020204030204" pitchFamily="34" charset="0"/>
                <a:ea typeface="Calibri" panose="020F0502020204030204" pitchFamily="34" charset="0"/>
              </a:rPr>
              <a:t>)</a:t>
            </a:r>
            <a:endParaRPr lang="pl-PL" dirty="0"/>
          </a:p>
        </p:txBody>
      </p:sp>
    </p:spTree>
    <p:extLst>
      <p:ext uri="{BB962C8B-B14F-4D97-AF65-F5344CB8AC3E}">
        <p14:creationId xmlns:p14="http://schemas.microsoft.com/office/powerpoint/2010/main" val="23374466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B75C373-D45B-3E43-B597-A4943D78956B}"/>
              </a:ext>
            </a:extLst>
          </p:cNvPr>
          <p:cNvSpPr>
            <a:spLocks noGrp="1"/>
          </p:cNvSpPr>
          <p:nvPr>
            <p:ph type="title"/>
          </p:nvPr>
        </p:nvSpPr>
        <p:spPr/>
        <p:txBody>
          <a:bodyPr/>
          <a:lstStyle/>
          <a:p>
            <a:r>
              <a:rPr lang="pl-PL" dirty="0" err="1"/>
              <a:t>Routledge</a:t>
            </a:r>
            <a:r>
              <a:rPr lang="pl-PL" dirty="0"/>
              <a:t> </a:t>
            </a:r>
          </a:p>
        </p:txBody>
      </p:sp>
      <p:sp>
        <p:nvSpPr>
          <p:cNvPr id="3" name="Symbol zastępczy zawartości 2">
            <a:extLst>
              <a:ext uri="{FF2B5EF4-FFF2-40B4-BE49-F238E27FC236}">
                <a16:creationId xmlns:a16="http://schemas.microsoft.com/office/drawing/2014/main" id="{FDCAF6DD-68A2-CC4E-BC8A-440D5ECA6CDF}"/>
              </a:ext>
            </a:extLst>
          </p:cNvPr>
          <p:cNvSpPr>
            <a:spLocks noGrp="1"/>
          </p:cNvSpPr>
          <p:nvPr>
            <p:ph idx="1"/>
          </p:nvPr>
        </p:nvSpPr>
        <p:spPr/>
        <p:txBody>
          <a:bodyPr>
            <a:normAutofit fontScale="92500"/>
          </a:bodyPr>
          <a:lstStyle/>
          <a:p>
            <a:pPr marL="0" indent="0">
              <a:buNone/>
            </a:pPr>
            <a:r>
              <a:rPr lang="en-US" sz="3200" dirty="0" err="1">
                <a:solidFill>
                  <a:srgbClr val="767171"/>
                </a:solidFill>
                <a:effectLst/>
                <a:latin typeface="Calibri Light" panose="020F0302020204030204" pitchFamily="34" charset="0"/>
                <a:ea typeface="Calibri" panose="020F0502020204030204" pitchFamily="34" charset="0"/>
              </a:rPr>
              <a:t>Etnofilozofowie</a:t>
            </a:r>
            <a:r>
              <a:rPr lang="en-US" sz="3200" dirty="0">
                <a:solidFill>
                  <a:srgbClr val="767171"/>
                </a:solidFill>
                <a:effectLst/>
                <a:latin typeface="Calibri Light" panose="020F0302020204030204" pitchFamily="34" charset="0"/>
                <a:ea typeface="Calibri" panose="020F0502020204030204" pitchFamily="34" charset="0"/>
              </a:rPr>
              <a:t> to </a:t>
            </a:r>
            <a:r>
              <a:rPr lang="en-US" sz="3200" dirty="0" err="1">
                <a:solidFill>
                  <a:srgbClr val="767171"/>
                </a:solidFill>
                <a:effectLst/>
                <a:latin typeface="Calibri Light" panose="020F0302020204030204" pitchFamily="34" charset="0"/>
                <a:ea typeface="Calibri" panose="020F0502020204030204" pitchFamily="34" charset="0"/>
              </a:rPr>
              <a:t>zazwyczaj</a:t>
            </a:r>
            <a:r>
              <a:rPr lang="en-US" sz="3200" dirty="0">
                <a:solidFill>
                  <a:srgbClr val="767171"/>
                </a:solidFill>
                <a:effectLst/>
                <a:latin typeface="Calibri Light" panose="020F0302020204030204" pitchFamily="34" charset="0"/>
                <a:ea typeface="Calibri" panose="020F0502020204030204" pitchFamily="34" charset="0"/>
              </a:rPr>
              <a:t> </a:t>
            </a:r>
            <a:r>
              <a:rPr lang="en-US" sz="3200" dirty="0" err="1">
                <a:solidFill>
                  <a:srgbClr val="767171"/>
                </a:solidFill>
                <a:effectLst/>
                <a:latin typeface="Calibri Light" panose="020F0302020204030204" pitchFamily="34" charset="0"/>
                <a:ea typeface="Calibri" panose="020F0502020204030204" pitchFamily="34" charset="0"/>
              </a:rPr>
              <a:t>uczeni</a:t>
            </a:r>
            <a:r>
              <a:rPr lang="en-US" sz="3200" dirty="0">
                <a:solidFill>
                  <a:srgbClr val="767171"/>
                </a:solidFill>
                <a:effectLst/>
                <a:latin typeface="Calibri Light" panose="020F0302020204030204" pitchFamily="34" charset="0"/>
                <a:ea typeface="Calibri" panose="020F0502020204030204" pitchFamily="34" charset="0"/>
              </a:rPr>
              <a:t> </a:t>
            </a:r>
            <a:r>
              <a:rPr lang="en-US" sz="3200" dirty="0" err="1">
                <a:solidFill>
                  <a:srgbClr val="767171"/>
                </a:solidFill>
                <a:effectLst/>
                <a:latin typeface="Calibri Light" panose="020F0302020204030204" pitchFamily="34" charset="0"/>
                <a:ea typeface="Calibri" panose="020F0502020204030204" pitchFamily="34" charset="0"/>
              </a:rPr>
              <a:t>wyszkoleni</a:t>
            </a:r>
            <a:r>
              <a:rPr lang="en-US" sz="3200" dirty="0">
                <a:solidFill>
                  <a:srgbClr val="767171"/>
                </a:solidFill>
                <a:effectLst/>
                <a:latin typeface="Calibri Light" panose="020F0302020204030204" pitchFamily="34" charset="0"/>
                <a:ea typeface="Calibri" panose="020F0502020204030204" pitchFamily="34" charset="0"/>
              </a:rPr>
              <a:t> </a:t>
            </a:r>
            <a:r>
              <a:rPr lang="en-US" sz="3200" dirty="0" err="1">
                <a:solidFill>
                  <a:srgbClr val="767171"/>
                </a:solidFill>
                <a:effectLst/>
                <a:latin typeface="Calibri Light" panose="020F0302020204030204" pitchFamily="34" charset="0"/>
                <a:ea typeface="Calibri" panose="020F0502020204030204" pitchFamily="34" charset="0"/>
              </a:rPr>
              <a:t>na</a:t>
            </a:r>
            <a:r>
              <a:rPr lang="en-US" sz="3200" dirty="0">
                <a:solidFill>
                  <a:srgbClr val="767171"/>
                </a:solidFill>
                <a:effectLst/>
                <a:latin typeface="Calibri Light" panose="020F0302020204030204" pitchFamily="34" charset="0"/>
                <a:ea typeface="Calibri" panose="020F0502020204030204" pitchFamily="34" charset="0"/>
              </a:rPr>
              <a:t> </a:t>
            </a:r>
            <a:r>
              <a:rPr lang="en-US" sz="3200" dirty="0" err="1">
                <a:solidFill>
                  <a:srgbClr val="767171"/>
                </a:solidFill>
                <a:effectLst/>
                <a:latin typeface="Calibri Light" panose="020F0302020204030204" pitchFamily="34" charset="0"/>
                <a:ea typeface="Calibri" panose="020F0502020204030204" pitchFamily="34" charset="0"/>
              </a:rPr>
              <a:t>Zachodzie</a:t>
            </a:r>
            <a:r>
              <a:rPr lang="en-US" sz="3200" dirty="0">
                <a:solidFill>
                  <a:srgbClr val="767171"/>
                </a:solidFill>
                <a:effectLst/>
                <a:latin typeface="Calibri Light" panose="020F0302020204030204" pitchFamily="34" charset="0"/>
                <a:ea typeface="Calibri" panose="020F0502020204030204" pitchFamily="34" charset="0"/>
              </a:rPr>
              <a:t>, </a:t>
            </a:r>
            <a:r>
              <a:rPr lang="en-US" sz="3200" dirty="0" err="1">
                <a:solidFill>
                  <a:srgbClr val="767171"/>
                </a:solidFill>
                <a:effectLst/>
                <a:latin typeface="Calibri Light" panose="020F0302020204030204" pitchFamily="34" charset="0"/>
                <a:ea typeface="Calibri" panose="020F0502020204030204" pitchFamily="34" charset="0"/>
              </a:rPr>
              <a:t>którzy</a:t>
            </a:r>
            <a:r>
              <a:rPr lang="en-US" sz="3200" dirty="0">
                <a:solidFill>
                  <a:srgbClr val="767171"/>
                </a:solidFill>
                <a:effectLst/>
                <a:latin typeface="Calibri Light" panose="020F0302020204030204" pitchFamily="34" charset="0"/>
                <a:ea typeface="Calibri" panose="020F0502020204030204" pitchFamily="34" charset="0"/>
              </a:rPr>
              <a:t> </a:t>
            </a:r>
            <a:r>
              <a:rPr lang="en-US" sz="3200" dirty="0" err="1">
                <a:solidFill>
                  <a:srgbClr val="767171"/>
                </a:solidFill>
                <a:effectLst/>
                <a:latin typeface="Calibri Light" panose="020F0302020204030204" pitchFamily="34" charset="0"/>
                <a:ea typeface="Calibri" panose="020F0502020204030204" pitchFamily="34" charset="0"/>
              </a:rPr>
              <a:t>pracują</a:t>
            </a:r>
            <a:r>
              <a:rPr lang="en-US" sz="3200" dirty="0">
                <a:solidFill>
                  <a:srgbClr val="767171"/>
                </a:solidFill>
                <a:effectLst/>
                <a:latin typeface="Calibri Light" panose="020F0302020204030204" pitchFamily="34" charset="0"/>
                <a:ea typeface="Calibri" panose="020F0502020204030204" pitchFamily="34" charset="0"/>
              </a:rPr>
              <a:t> </a:t>
            </a:r>
            <a:r>
              <a:rPr lang="en-US" sz="3200" dirty="0" err="1">
                <a:solidFill>
                  <a:srgbClr val="767171"/>
                </a:solidFill>
                <a:effectLst/>
                <a:latin typeface="Calibri Light" panose="020F0302020204030204" pitchFamily="34" charset="0"/>
                <a:ea typeface="Calibri" panose="020F0502020204030204" pitchFamily="34" charset="0"/>
              </a:rPr>
              <a:t>na</a:t>
            </a:r>
            <a:r>
              <a:rPr lang="en-US" sz="3200" dirty="0">
                <a:solidFill>
                  <a:srgbClr val="767171"/>
                </a:solidFill>
                <a:effectLst/>
                <a:latin typeface="Calibri Light" panose="020F0302020204030204" pitchFamily="34" charset="0"/>
                <a:ea typeface="Calibri" panose="020F0502020204030204" pitchFamily="34" charset="0"/>
              </a:rPr>
              <a:t> </a:t>
            </a:r>
            <a:r>
              <a:rPr lang="en-US" sz="3200" dirty="0" err="1">
                <a:solidFill>
                  <a:srgbClr val="767171"/>
                </a:solidFill>
                <a:effectLst/>
                <a:latin typeface="Calibri Light" panose="020F0302020204030204" pitchFamily="34" charset="0"/>
                <a:ea typeface="Calibri" panose="020F0502020204030204" pitchFamily="34" charset="0"/>
              </a:rPr>
              <a:t>materiałach</a:t>
            </a:r>
            <a:r>
              <a:rPr lang="en-US" sz="3200" dirty="0">
                <a:solidFill>
                  <a:srgbClr val="767171"/>
                </a:solidFill>
                <a:effectLst/>
                <a:latin typeface="Calibri Light" panose="020F0302020204030204" pitchFamily="34" charset="0"/>
                <a:ea typeface="Calibri" panose="020F0502020204030204" pitchFamily="34" charset="0"/>
              </a:rPr>
              <a:t> </a:t>
            </a:r>
            <a:r>
              <a:rPr lang="en-US" sz="3200" dirty="0" err="1">
                <a:solidFill>
                  <a:srgbClr val="767171"/>
                </a:solidFill>
                <a:effectLst/>
                <a:latin typeface="Calibri Light" panose="020F0302020204030204" pitchFamily="34" charset="0"/>
                <a:ea typeface="Calibri" panose="020F0502020204030204" pitchFamily="34" charset="0"/>
              </a:rPr>
              <a:t>pochodzących</a:t>
            </a:r>
            <a:r>
              <a:rPr lang="en-US" sz="3200" dirty="0">
                <a:solidFill>
                  <a:srgbClr val="767171"/>
                </a:solidFill>
                <a:effectLst/>
                <a:latin typeface="Calibri Light" panose="020F0302020204030204" pitchFamily="34" charset="0"/>
                <a:ea typeface="Calibri" panose="020F0502020204030204" pitchFamily="34" charset="0"/>
              </a:rPr>
              <a:t> </a:t>
            </a:r>
            <a:r>
              <a:rPr lang="en-US" sz="3200" dirty="0" err="1">
                <a:solidFill>
                  <a:srgbClr val="767171"/>
                </a:solidFill>
                <a:effectLst/>
                <a:latin typeface="Calibri Light" panose="020F0302020204030204" pitchFamily="34" charset="0"/>
                <a:ea typeface="Calibri" panose="020F0502020204030204" pitchFamily="34" charset="0"/>
              </a:rPr>
              <a:t>spoza</a:t>
            </a:r>
            <a:r>
              <a:rPr lang="en-US" sz="3200" dirty="0">
                <a:solidFill>
                  <a:srgbClr val="767171"/>
                </a:solidFill>
                <a:effectLst/>
                <a:latin typeface="Calibri Light" panose="020F0302020204030204" pitchFamily="34" charset="0"/>
                <a:ea typeface="Calibri" panose="020F0502020204030204" pitchFamily="34" charset="0"/>
              </a:rPr>
              <a:t> </a:t>
            </a:r>
            <a:r>
              <a:rPr lang="en-US" sz="3200" dirty="0" err="1">
                <a:solidFill>
                  <a:srgbClr val="767171"/>
                </a:solidFill>
                <a:effectLst/>
                <a:latin typeface="Calibri Light" panose="020F0302020204030204" pitchFamily="34" charset="0"/>
                <a:ea typeface="Calibri" panose="020F0502020204030204" pitchFamily="34" charset="0"/>
              </a:rPr>
              <a:t>kontekstów</a:t>
            </a:r>
            <a:r>
              <a:rPr lang="en-US" sz="3200" dirty="0">
                <a:solidFill>
                  <a:srgbClr val="767171"/>
                </a:solidFill>
                <a:effectLst/>
                <a:latin typeface="Calibri Light" panose="020F0302020204030204" pitchFamily="34" charset="0"/>
                <a:ea typeface="Calibri" panose="020F0502020204030204" pitchFamily="34" charset="0"/>
              </a:rPr>
              <a:t> </a:t>
            </a:r>
            <a:r>
              <a:rPr lang="en-US" sz="3200" dirty="0" err="1">
                <a:solidFill>
                  <a:srgbClr val="767171"/>
                </a:solidFill>
                <a:effectLst/>
                <a:latin typeface="Calibri Light" panose="020F0302020204030204" pitchFamily="34" charset="0"/>
                <a:ea typeface="Calibri" panose="020F0502020204030204" pitchFamily="34" charset="0"/>
              </a:rPr>
              <a:t>kulturowych</a:t>
            </a:r>
            <a:r>
              <a:rPr lang="en-US" sz="3200" dirty="0">
                <a:solidFill>
                  <a:srgbClr val="767171"/>
                </a:solidFill>
                <a:effectLst/>
                <a:latin typeface="Calibri Light" panose="020F0302020204030204" pitchFamily="34" charset="0"/>
                <a:ea typeface="Calibri" panose="020F0502020204030204" pitchFamily="34" charset="0"/>
              </a:rPr>
              <a:t>, w </a:t>
            </a:r>
            <a:r>
              <a:rPr lang="en-US" sz="3200" dirty="0" err="1">
                <a:solidFill>
                  <a:srgbClr val="767171"/>
                </a:solidFill>
                <a:effectLst/>
                <a:latin typeface="Calibri Light" panose="020F0302020204030204" pitchFamily="34" charset="0"/>
                <a:ea typeface="Calibri" panose="020F0502020204030204" pitchFamily="34" charset="0"/>
              </a:rPr>
              <a:t>których</a:t>
            </a:r>
            <a:r>
              <a:rPr lang="en-US" sz="3200" dirty="0">
                <a:solidFill>
                  <a:srgbClr val="767171"/>
                </a:solidFill>
                <a:effectLst/>
                <a:latin typeface="Calibri Light" panose="020F0302020204030204" pitchFamily="34" charset="0"/>
                <a:ea typeface="Calibri" panose="020F0502020204030204" pitchFamily="34" charset="0"/>
              </a:rPr>
              <a:t> </a:t>
            </a:r>
            <a:r>
              <a:rPr lang="en-US" sz="3200" dirty="0" err="1">
                <a:solidFill>
                  <a:srgbClr val="767171"/>
                </a:solidFill>
                <a:effectLst/>
                <a:latin typeface="Calibri Light" panose="020F0302020204030204" pitchFamily="34" charset="0"/>
                <a:ea typeface="Calibri" panose="020F0502020204030204" pitchFamily="34" charset="0"/>
              </a:rPr>
              <a:t>zostali</a:t>
            </a:r>
            <a:r>
              <a:rPr lang="en-US" sz="3200" dirty="0">
                <a:solidFill>
                  <a:srgbClr val="767171"/>
                </a:solidFill>
                <a:effectLst/>
                <a:latin typeface="Calibri Light" panose="020F0302020204030204" pitchFamily="34" charset="0"/>
                <a:ea typeface="Calibri" panose="020F0502020204030204" pitchFamily="34" charset="0"/>
              </a:rPr>
              <a:t> </a:t>
            </a:r>
            <a:r>
              <a:rPr lang="en-US" sz="3200" dirty="0" err="1">
                <a:solidFill>
                  <a:srgbClr val="767171"/>
                </a:solidFill>
                <a:effectLst/>
                <a:latin typeface="Calibri Light" panose="020F0302020204030204" pitchFamily="34" charset="0"/>
                <a:ea typeface="Calibri" panose="020F0502020204030204" pitchFamily="34" charset="0"/>
              </a:rPr>
              <a:t>wyszkoleni</a:t>
            </a:r>
            <a:r>
              <a:rPr lang="en-US" sz="3200" dirty="0">
                <a:solidFill>
                  <a:srgbClr val="767171"/>
                </a:solidFill>
                <a:effectLst/>
                <a:latin typeface="Calibri Light" panose="020F0302020204030204" pitchFamily="34" charset="0"/>
                <a:ea typeface="Calibri" panose="020F0502020204030204" pitchFamily="34" charset="0"/>
              </a:rPr>
              <a:t>. </a:t>
            </a:r>
            <a:endParaRPr lang="en-US" sz="3200" dirty="0">
              <a:solidFill>
                <a:srgbClr val="767171"/>
              </a:solidFill>
              <a:latin typeface="Calibri Light" panose="020F0302020204030204" pitchFamily="34" charset="0"/>
            </a:endParaRPr>
          </a:p>
          <a:p>
            <a:pPr marL="0" indent="0">
              <a:buNone/>
            </a:pPr>
            <a:endParaRPr lang="en-US" sz="3200" dirty="0">
              <a:solidFill>
                <a:srgbClr val="767171"/>
              </a:solidFill>
              <a:latin typeface="Calibri Light" panose="020F0302020204030204" pitchFamily="34" charset="0"/>
            </a:endParaRPr>
          </a:p>
          <a:p>
            <a:pPr marL="0" indent="0">
              <a:buNone/>
            </a:pPr>
            <a:r>
              <a:rPr lang="pl-PL" sz="3600" dirty="0" err="1">
                <a:solidFill>
                  <a:srgbClr val="767171"/>
                </a:solidFill>
                <a:effectLst/>
                <a:latin typeface="+mj-lt"/>
                <a:ea typeface="Calibri" panose="020F0502020204030204" pitchFamily="34" charset="0"/>
              </a:rPr>
              <a:t>Etnofilozofowie</a:t>
            </a:r>
            <a:r>
              <a:rPr lang="pl-PL" sz="3600" dirty="0">
                <a:solidFill>
                  <a:srgbClr val="767171"/>
                </a:solidFill>
                <a:effectLst/>
                <a:latin typeface="+mj-lt"/>
                <a:ea typeface="Calibri" panose="020F0502020204030204" pitchFamily="34" charset="0"/>
              </a:rPr>
              <a:t> od czasu do czasu wykorzystywali cechy zachodniej historii intelektualnej, które według nich można znaleźć w tradycyjnej myśli afrykańskiej</a:t>
            </a:r>
            <a:r>
              <a:rPr lang="pl-PL" sz="3600" dirty="0">
                <a:solidFill>
                  <a:srgbClr val="767171"/>
                </a:solidFill>
                <a:latin typeface="+mj-lt"/>
                <a:ea typeface="Calibri" panose="020F0502020204030204" pitchFamily="34" charset="0"/>
              </a:rPr>
              <a:t>. </a:t>
            </a:r>
            <a:r>
              <a:rPr lang="pl-PL" sz="3600" dirty="0">
                <a:solidFill>
                  <a:srgbClr val="767171"/>
                </a:solidFill>
                <a:effectLst/>
                <a:latin typeface="+mj-lt"/>
                <a:ea typeface="Calibri" panose="020F0502020204030204" pitchFamily="34" charset="0"/>
              </a:rPr>
              <a:t>Na przykład Alexis </a:t>
            </a:r>
            <a:r>
              <a:rPr lang="pl-PL" sz="3600" dirty="0" err="1">
                <a:solidFill>
                  <a:srgbClr val="767171"/>
                </a:solidFill>
                <a:effectLst/>
                <a:latin typeface="+mj-lt"/>
                <a:ea typeface="Calibri" panose="020F0502020204030204" pitchFamily="34" charset="0"/>
              </a:rPr>
              <a:t>Kagamé</a:t>
            </a:r>
            <a:r>
              <a:rPr lang="pl-PL" sz="3600" dirty="0">
                <a:solidFill>
                  <a:srgbClr val="767171"/>
                </a:solidFill>
                <a:effectLst/>
                <a:latin typeface="+mj-lt"/>
                <a:ea typeface="Calibri" panose="020F0502020204030204" pitchFamily="34" charset="0"/>
              </a:rPr>
              <a:t> ((1956) twierdzi, że myśl afrykańska wykorzystuje elementy arystotelesowskie i tomistyczne.</a:t>
            </a:r>
            <a:r>
              <a:rPr lang="pl-PL" sz="3600" dirty="0">
                <a:effectLst/>
                <a:latin typeface="+mj-lt"/>
              </a:rPr>
              <a:t> </a:t>
            </a:r>
            <a:endParaRPr lang="pl-PL" sz="3600" dirty="0">
              <a:latin typeface="+mj-lt"/>
            </a:endParaRPr>
          </a:p>
        </p:txBody>
      </p:sp>
    </p:spTree>
    <p:extLst>
      <p:ext uri="{BB962C8B-B14F-4D97-AF65-F5344CB8AC3E}">
        <p14:creationId xmlns:p14="http://schemas.microsoft.com/office/powerpoint/2010/main" val="38154091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a:extLst>
              <a:ext uri="{FF2B5EF4-FFF2-40B4-BE49-F238E27FC236}">
                <a16:creationId xmlns:a16="http://schemas.microsoft.com/office/drawing/2014/main" id="{D5FB8E83-673C-CC4B-A156-EAAC60F5D4CF}"/>
              </a:ext>
            </a:extLst>
          </p:cNvPr>
          <p:cNvSpPr>
            <a:spLocks noGrp="1"/>
          </p:cNvSpPr>
          <p:nvPr>
            <p:ph idx="1"/>
          </p:nvPr>
        </p:nvSpPr>
        <p:spPr/>
        <p:txBody>
          <a:bodyPr>
            <a:normAutofit/>
          </a:bodyPr>
          <a:lstStyle/>
          <a:p>
            <a:pPr marL="0" indent="0">
              <a:buNone/>
            </a:pPr>
            <a:r>
              <a:rPr lang="en-US" sz="3600" b="1" i="1" dirty="0">
                <a:effectLst/>
                <a:latin typeface="Calibri Light" panose="020F0302020204030204" pitchFamily="34" charset="0"/>
                <a:ea typeface="Calibri" panose="020F0502020204030204" pitchFamily="34" charset="0"/>
              </a:rPr>
              <a:t>This central theme of ethnophilosophy suggests that individuals cannot be free; that in a society where knowledge is a collective product, cultural criticism is not possible</a:t>
            </a:r>
            <a:r>
              <a:rPr lang="pl-PL" sz="3600" b="1" i="1" dirty="0">
                <a:latin typeface="Calibri Light" panose="020F0302020204030204" pitchFamily="34" charset="0"/>
                <a:ea typeface="Calibri" panose="020F0502020204030204" pitchFamily="34" charset="0"/>
              </a:rPr>
              <a:t>. (</a:t>
            </a:r>
            <a:r>
              <a:rPr lang="pl-PL" sz="3600" b="1" i="1" dirty="0" err="1">
                <a:latin typeface="Calibri Light" panose="020F0302020204030204" pitchFamily="34" charset="0"/>
                <a:ea typeface="Calibri" panose="020F0502020204030204" pitchFamily="34" charset="0"/>
              </a:rPr>
              <a:t>routledge</a:t>
            </a:r>
            <a:r>
              <a:rPr lang="pl-PL" sz="3600" b="1" i="1" dirty="0">
                <a:latin typeface="Calibri Light" panose="020F0302020204030204" pitchFamily="34" charset="0"/>
                <a:ea typeface="Calibri" panose="020F0502020204030204" pitchFamily="34" charset="0"/>
              </a:rPr>
              <a:t>) </a:t>
            </a:r>
            <a:endParaRPr lang="pl-PL" sz="3600" dirty="0"/>
          </a:p>
        </p:txBody>
      </p:sp>
    </p:spTree>
    <p:extLst>
      <p:ext uri="{BB962C8B-B14F-4D97-AF65-F5344CB8AC3E}">
        <p14:creationId xmlns:p14="http://schemas.microsoft.com/office/powerpoint/2010/main" val="41127753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554E1CE-2AE1-FF4D-989B-D418C20454D7}"/>
              </a:ext>
            </a:extLst>
          </p:cNvPr>
          <p:cNvSpPr>
            <a:spLocks noGrp="1"/>
          </p:cNvSpPr>
          <p:nvPr>
            <p:ph type="title"/>
          </p:nvPr>
        </p:nvSpPr>
        <p:spPr/>
        <p:txBody>
          <a:bodyPr>
            <a:normAutofit/>
          </a:bodyPr>
          <a:lstStyle/>
          <a:p>
            <a:r>
              <a:rPr lang="pl-PL" sz="4000" dirty="0">
                <a:latin typeface="Superclarendon Light" panose="02060305060000020003" pitchFamily="18" charset="0"/>
              </a:rPr>
              <a:t>Definicja etnofilozofii</a:t>
            </a:r>
          </a:p>
        </p:txBody>
      </p:sp>
      <p:sp>
        <p:nvSpPr>
          <p:cNvPr id="3" name="Symbol zastępczy zawartości 2">
            <a:extLst>
              <a:ext uri="{FF2B5EF4-FFF2-40B4-BE49-F238E27FC236}">
                <a16:creationId xmlns:a16="http://schemas.microsoft.com/office/drawing/2014/main" id="{D26368D4-4C01-D64E-B350-E7FC91745E81}"/>
              </a:ext>
            </a:extLst>
          </p:cNvPr>
          <p:cNvSpPr>
            <a:spLocks noGrp="1"/>
          </p:cNvSpPr>
          <p:nvPr>
            <p:ph idx="1"/>
          </p:nvPr>
        </p:nvSpPr>
        <p:spPr/>
        <p:txBody>
          <a:bodyPr>
            <a:normAutofit fontScale="92500" lnSpcReduction="20000"/>
          </a:bodyPr>
          <a:lstStyle/>
          <a:p>
            <a:pPr marL="0" indent="0">
              <a:buNone/>
            </a:pPr>
            <a:r>
              <a:rPr lang="pl-PL" sz="3200" dirty="0">
                <a:effectLst/>
                <a:latin typeface="+mj-lt"/>
              </a:rPr>
              <a:t>„nurt w filozofii współczesnej wywodzący się z dyskusji nad zagadnieniem samego faktu istnienia filozofii afrykańskiej, głoszący</a:t>
            </a:r>
          </a:p>
          <a:p>
            <a:pPr marL="0" indent="0">
              <a:buNone/>
            </a:pPr>
            <a:endParaRPr lang="pl-PL" sz="3200" i="1" dirty="0">
              <a:effectLst/>
              <a:latin typeface="+mj-lt"/>
            </a:endParaRPr>
          </a:p>
          <a:p>
            <a:pPr marL="0" indent="0">
              <a:buNone/>
            </a:pPr>
            <a:r>
              <a:rPr lang="pl-PL" sz="3200" i="1" dirty="0">
                <a:effectLst/>
                <a:latin typeface="+mj-lt"/>
              </a:rPr>
              <a:t> </a:t>
            </a:r>
            <a:r>
              <a:rPr lang="pl-PL" sz="3200" b="1" i="1" dirty="0">
                <a:effectLst/>
                <a:latin typeface="+mj-lt"/>
              </a:rPr>
              <a:t>istnienie właściwej dla różnych ludów i ras „filozofii etnicznej”</a:t>
            </a:r>
            <a:endParaRPr lang="pl-PL" sz="3200" i="1" dirty="0">
              <a:effectLst/>
              <a:latin typeface="+mj-lt"/>
            </a:endParaRPr>
          </a:p>
          <a:p>
            <a:pPr marL="0" indent="0">
              <a:buNone/>
            </a:pPr>
            <a:endParaRPr lang="pl-PL" sz="3200" dirty="0">
              <a:latin typeface="+mj-lt"/>
            </a:endParaRPr>
          </a:p>
          <a:p>
            <a:pPr marL="0" indent="0">
              <a:buNone/>
            </a:pPr>
            <a:r>
              <a:rPr lang="pl-PL" sz="3200" dirty="0">
                <a:effectLst/>
                <a:latin typeface="+mj-lt"/>
              </a:rPr>
              <a:t>przechowanej w podaniach, mitach, przysłowiach, baśniach oraz normach zachowań, obrzędach, obyczajach, instytucjach społecznych i w języku, która może zostać stamtąd wydobyta przez fachowego etnologa-antropologa z zastosowaniem filozoficznych metod analizy symbolicznej; metoda prowadząca do wydobycia owych treści.” </a:t>
            </a:r>
            <a:r>
              <a:rPr lang="pl-PL" sz="2200" dirty="0">
                <a:effectLst/>
                <a:latin typeface="+mj-lt"/>
              </a:rPr>
              <a:t>(</a:t>
            </a:r>
            <a:r>
              <a:rPr lang="pl-PL" sz="2200" dirty="0">
                <a:latin typeface="+mj-lt"/>
              </a:rPr>
              <a:t>Powszechna Encyklopedia Filozofii, Maciej Zięba</a:t>
            </a:r>
            <a:r>
              <a:rPr lang="pl-PL" sz="2200" dirty="0">
                <a:effectLst/>
                <a:latin typeface="+mj-lt"/>
              </a:rPr>
              <a:t>)</a:t>
            </a:r>
            <a:endParaRPr lang="pl-PL" sz="4400" dirty="0">
              <a:latin typeface="+mj-lt"/>
            </a:endParaRPr>
          </a:p>
        </p:txBody>
      </p:sp>
    </p:spTree>
    <p:extLst>
      <p:ext uri="{BB962C8B-B14F-4D97-AF65-F5344CB8AC3E}">
        <p14:creationId xmlns:p14="http://schemas.microsoft.com/office/powerpoint/2010/main" val="40485856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8BA1E5B-B08C-2B44-A228-4C991FDEE312}"/>
              </a:ext>
            </a:extLst>
          </p:cNvPr>
          <p:cNvSpPr>
            <a:spLocks noGrp="1"/>
          </p:cNvSpPr>
          <p:nvPr>
            <p:ph type="title"/>
          </p:nvPr>
        </p:nvSpPr>
        <p:spPr/>
        <p:txBody>
          <a:bodyPr/>
          <a:lstStyle/>
          <a:p>
            <a:r>
              <a:rPr lang="pl-PL" dirty="0">
                <a:latin typeface="Superclarendon Light" panose="02060305060000020003" pitchFamily="18" charset="0"/>
              </a:rPr>
              <a:t>Etnofilozofia poza Afryka </a:t>
            </a:r>
          </a:p>
        </p:txBody>
      </p:sp>
      <p:sp>
        <p:nvSpPr>
          <p:cNvPr id="3" name="Symbol zastępczy zawartości 2">
            <a:extLst>
              <a:ext uri="{FF2B5EF4-FFF2-40B4-BE49-F238E27FC236}">
                <a16:creationId xmlns:a16="http://schemas.microsoft.com/office/drawing/2014/main" id="{A14B544F-6A09-0F40-81A6-1618B9FD96BF}"/>
              </a:ext>
            </a:extLst>
          </p:cNvPr>
          <p:cNvSpPr>
            <a:spLocks noGrp="1"/>
          </p:cNvSpPr>
          <p:nvPr>
            <p:ph idx="1"/>
          </p:nvPr>
        </p:nvSpPr>
        <p:spPr/>
        <p:txBody>
          <a:bodyPr/>
          <a:lstStyle/>
          <a:p>
            <a:pPr marL="0" indent="0">
              <a:buNone/>
            </a:pPr>
            <a:r>
              <a:rPr lang="pl-PL" dirty="0">
                <a:latin typeface="+mj-lt"/>
                <a:ea typeface="Times New Roman" panose="02020603050405020304" pitchFamily="18" charset="0"/>
                <a:cs typeface="Times New Roman" panose="02020603050405020304" pitchFamily="18" charset="0"/>
              </a:rPr>
              <a:t>Większość literatury na temat etnofilozofii dotyczy kultur afrykańskich.</a:t>
            </a:r>
          </a:p>
          <a:p>
            <a:pPr marL="0" indent="0">
              <a:buNone/>
            </a:pPr>
            <a:endParaRPr lang="pl-PL" dirty="0">
              <a:effectLst/>
              <a:latin typeface="+mj-lt"/>
              <a:ea typeface="Times New Roman" panose="02020603050405020304" pitchFamily="18" charset="0"/>
              <a:cs typeface="Times New Roman" panose="02020603050405020304" pitchFamily="18" charset="0"/>
            </a:endParaRPr>
          </a:p>
          <a:p>
            <a:pPr marL="0" indent="0">
              <a:buNone/>
            </a:pPr>
            <a:r>
              <a:rPr lang="pl-PL" dirty="0">
                <a:effectLst/>
                <a:latin typeface="+mj-lt"/>
                <a:ea typeface="Times New Roman" panose="02020603050405020304" pitchFamily="18" charset="0"/>
                <a:cs typeface="Times New Roman" panose="02020603050405020304" pitchFamily="18" charset="0"/>
              </a:rPr>
              <a:t>W latach 1970–1980 </a:t>
            </a:r>
            <a:r>
              <a:rPr lang="pl-PL" dirty="0" err="1">
                <a:effectLst/>
                <a:latin typeface="+mj-lt"/>
                <a:ea typeface="Times New Roman" panose="02020603050405020304" pitchFamily="18" charset="0"/>
                <a:cs typeface="Times New Roman" panose="02020603050405020304" pitchFamily="18" charset="0"/>
              </a:rPr>
              <a:t>podejście</a:t>
            </a:r>
            <a:r>
              <a:rPr lang="pl-PL" dirty="0">
                <a:effectLst/>
                <a:latin typeface="+mj-lt"/>
                <a:ea typeface="Times New Roman" panose="02020603050405020304" pitchFamily="18" charset="0"/>
                <a:cs typeface="Times New Roman" panose="02020603050405020304" pitchFamily="18" charset="0"/>
              </a:rPr>
              <a:t> </a:t>
            </a:r>
            <a:r>
              <a:rPr lang="pl-PL" dirty="0" err="1">
                <a:effectLst/>
                <a:latin typeface="+mj-lt"/>
                <a:ea typeface="Times New Roman" panose="02020603050405020304" pitchFamily="18" charset="0"/>
                <a:cs typeface="Times New Roman" panose="02020603050405020304" pitchFamily="18" charset="0"/>
              </a:rPr>
              <a:t>etnofilozoficzne</a:t>
            </a:r>
            <a:r>
              <a:rPr lang="pl-PL" dirty="0">
                <a:effectLst/>
                <a:latin typeface="+mj-lt"/>
                <a:ea typeface="Times New Roman" panose="02020603050405020304" pitchFamily="18" charset="0"/>
                <a:cs typeface="Times New Roman" panose="02020603050405020304" pitchFamily="18" charset="0"/>
              </a:rPr>
              <a:t> (</a:t>
            </a:r>
            <a:r>
              <a:rPr lang="pl-PL" dirty="0" err="1">
                <a:effectLst/>
                <a:latin typeface="+mj-lt"/>
                <a:ea typeface="Times New Roman" panose="02020603050405020304" pitchFamily="18" charset="0"/>
                <a:cs typeface="Times New Roman" panose="02020603050405020304" pitchFamily="18" charset="0"/>
              </a:rPr>
              <a:t>antropolo</a:t>
            </a:r>
            <a:r>
              <a:rPr lang="pl-PL" dirty="0">
                <a:effectLst/>
                <a:latin typeface="+mj-lt"/>
                <a:ea typeface="Times New Roman" panose="02020603050405020304" pitchFamily="18" charset="0"/>
                <a:cs typeface="Times New Roman" panose="02020603050405020304" pitchFamily="18" charset="0"/>
              </a:rPr>
              <a:t>- </a:t>
            </a:r>
            <a:r>
              <a:rPr lang="pl-PL" dirty="0" err="1">
                <a:effectLst/>
                <a:latin typeface="+mj-lt"/>
                <a:ea typeface="Times New Roman" panose="02020603050405020304" pitchFamily="18" charset="0"/>
                <a:cs typeface="Times New Roman" panose="02020603050405020304" pitchFamily="18" charset="0"/>
              </a:rPr>
              <a:t>giczno</a:t>
            </a:r>
            <a:r>
              <a:rPr lang="pl-PL" dirty="0">
                <a:effectLst/>
                <a:latin typeface="+mj-lt"/>
                <a:ea typeface="Times New Roman" panose="02020603050405020304" pitchFamily="18" charset="0"/>
                <a:cs typeface="Times New Roman" panose="02020603050405020304" pitchFamily="18" charset="0"/>
              </a:rPr>
              <a:t>-kulturowe) </a:t>
            </a:r>
            <a:r>
              <a:rPr lang="pl-PL" dirty="0" err="1">
                <a:effectLst/>
                <a:latin typeface="+mj-lt"/>
                <a:ea typeface="Times New Roman" panose="02020603050405020304" pitchFamily="18" charset="0"/>
                <a:cs typeface="Times New Roman" panose="02020603050405020304" pitchFamily="18" charset="0"/>
              </a:rPr>
              <a:t>zaczęło</a:t>
            </a:r>
            <a:r>
              <a:rPr lang="pl-PL" dirty="0">
                <a:effectLst/>
                <a:latin typeface="+mj-lt"/>
                <a:ea typeface="Times New Roman" panose="02020603050405020304" pitchFamily="18" charset="0"/>
                <a:cs typeface="Times New Roman" panose="02020603050405020304" pitchFamily="18" charset="0"/>
              </a:rPr>
              <a:t> </a:t>
            </a:r>
            <a:r>
              <a:rPr lang="pl-PL" dirty="0" err="1">
                <a:effectLst/>
                <a:latin typeface="+mj-lt"/>
                <a:ea typeface="Times New Roman" panose="02020603050405020304" pitchFamily="18" charset="0"/>
                <a:cs typeface="Times New Roman" panose="02020603050405020304" pitchFamily="18" charset="0"/>
              </a:rPr>
              <a:t>sie</a:t>
            </a:r>
            <a:r>
              <a:rPr lang="pl-PL" dirty="0">
                <a:effectLst/>
                <a:latin typeface="+mj-lt"/>
                <a:ea typeface="Times New Roman" panose="02020603050405020304" pitchFamily="18" charset="0"/>
                <a:cs typeface="Times New Roman" panose="02020603050405020304" pitchFamily="18" charset="0"/>
              </a:rPr>
              <a:t>̨ </a:t>
            </a:r>
            <a:r>
              <a:rPr lang="pl-PL" dirty="0" err="1">
                <a:effectLst/>
                <a:latin typeface="+mj-lt"/>
                <a:ea typeface="Times New Roman" panose="02020603050405020304" pitchFamily="18" charset="0"/>
                <a:cs typeface="Times New Roman" panose="02020603050405020304" pitchFamily="18" charset="0"/>
              </a:rPr>
              <a:t>rozpowszechniac</a:t>
            </a:r>
            <a:r>
              <a:rPr lang="pl-PL" dirty="0">
                <a:effectLst/>
                <a:latin typeface="+mj-lt"/>
                <a:ea typeface="Times New Roman" panose="02020603050405020304" pitchFamily="18" charset="0"/>
                <a:cs typeface="Times New Roman" panose="02020603050405020304" pitchFamily="18" charset="0"/>
              </a:rPr>
              <a:t>́ poza filozofią </a:t>
            </a:r>
            <a:r>
              <a:rPr lang="pl-PL" dirty="0" err="1">
                <a:effectLst/>
                <a:latin typeface="+mj-lt"/>
                <a:ea typeface="Times New Roman" panose="02020603050405020304" pitchFamily="18" charset="0"/>
                <a:cs typeface="Times New Roman" panose="02020603050405020304" pitchFamily="18" charset="0"/>
              </a:rPr>
              <a:t>afrykańska</a:t>
            </a:r>
            <a:r>
              <a:rPr lang="pl-PL" dirty="0">
                <a:effectLst/>
                <a:latin typeface="+mj-lt"/>
                <a:ea typeface="Times New Roman" panose="02020603050405020304" pitchFamily="18" charset="0"/>
                <a:cs typeface="Times New Roman" panose="02020603050405020304" pitchFamily="18" charset="0"/>
              </a:rPr>
              <a:t>̨ i </a:t>
            </a:r>
            <a:r>
              <a:rPr lang="pl-PL" dirty="0" err="1">
                <a:effectLst/>
                <a:latin typeface="+mj-lt"/>
                <a:ea typeface="Times New Roman" panose="02020603050405020304" pitchFamily="18" charset="0"/>
                <a:cs typeface="Times New Roman" panose="02020603050405020304" pitchFamily="18" charset="0"/>
              </a:rPr>
              <a:t>ob</a:t>
            </a:r>
            <a:r>
              <a:rPr lang="pl-PL" dirty="0">
                <a:effectLst/>
                <a:latin typeface="+mj-lt"/>
                <a:ea typeface="Times New Roman" panose="02020603050405020304" pitchFamily="18" charset="0"/>
                <a:cs typeface="Times New Roman" panose="02020603050405020304" pitchFamily="18" charset="0"/>
              </a:rPr>
              <a:t>- </a:t>
            </a:r>
            <a:r>
              <a:rPr lang="pl-PL" dirty="0" err="1">
                <a:effectLst/>
                <a:latin typeface="+mj-lt"/>
                <a:ea typeface="Times New Roman" panose="02020603050405020304" pitchFamily="18" charset="0"/>
                <a:cs typeface="Times New Roman" panose="02020603050405020304" pitchFamily="18" charset="0"/>
              </a:rPr>
              <a:t>jęło</a:t>
            </a:r>
            <a:r>
              <a:rPr lang="pl-PL" dirty="0">
                <a:effectLst/>
                <a:latin typeface="+mj-lt"/>
                <a:ea typeface="Times New Roman" panose="02020603050405020304" pitchFamily="18" charset="0"/>
                <a:cs typeface="Times New Roman" panose="02020603050405020304" pitchFamily="18" charset="0"/>
              </a:rPr>
              <a:t> </a:t>
            </a:r>
            <a:r>
              <a:rPr lang="pl-PL" dirty="0" err="1">
                <a:effectLst/>
                <a:latin typeface="+mj-lt"/>
                <a:ea typeface="Times New Roman" panose="02020603050405020304" pitchFamily="18" charset="0"/>
                <a:cs typeface="Times New Roman" panose="02020603050405020304" pitchFamily="18" charset="0"/>
              </a:rPr>
              <a:t>także</a:t>
            </a:r>
            <a:r>
              <a:rPr lang="pl-PL" dirty="0">
                <a:effectLst/>
                <a:latin typeface="+mj-lt"/>
                <a:ea typeface="Times New Roman" panose="02020603050405020304" pitchFamily="18" charset="0"/>
                <a:cs typeface="Times New Roman" panose="02020603050405020304" pitchFamily="18" charset="0"/>
              </a:rPr>
              <a:t> badanie </a:t>
            </a:r>
            <a:r>
              <a:rPr lang="pl-PL" dirty="0" err="1">
                <a:effectLst/>
                <a:latin typeface="+mj-lt"/>
                <a:ea typeface="Times New Roman" panose="02020603050405020304" pitchFamily="18" charset="0"/>
                <a:cs typeface="Times New Roman" panose="02020603050405020304" pitchFamily="18" charset="0"/>
              </a:rPr>
              <a:t>myśli</a:t>
            </a:r>
            <a:r>
              <a:rPr lang="pl-PL" dirty="0">
                <a:effectLst/>
                <a:latin typeface="+mj-lt"/>
                <a:ea typeface="Times New Roman" panose="02020603050405020304" pitchFamily="18" charset="0"/>
                <a:cs typeface="Times New Roman" panose="02020603050405020304" pitchFamily="18" charset="0"/>
              </a:rPr>
              <a:t> kultur oralnych (</a:t>
            </a:r>
            <a:r>
              <a:rPr lang="pl-PL" dirty="0" err="1">
                <a:effectLst/>
                <a:latin typeface="+mj-lt"/>
                <a:ea typeface="Times New Roman" panose="02020603050405020304" pitchFamily="18" charset="0"/>
                <a:cs typeface="Times New Roman" panose="02020603050405020304" pitchFamily="18" charset="0"/>
              </a:rPr>
              <a:t>ludów</a:t>
            </a:r>
            <a:r>
              <a:rPr lang="pl-PL" dirty="0">
                <a:effectLst/>
                <a:latin typeface="+mj-lt"/>
                <a:ea typeface="Times New Roman" panose="02020603050405020304" pitchFamily="18" charset="0"/>
                <a:cs typeface="Times New Roman" panose="02020603050405020304" pitchFamily="18" charset="0"/>
              </a:rPr>
              <a:t> </a:t>
            </a:r>
            <a:r>
              <a:rPr lang="pl-PL" dirty="0" err="1">
                <a:effectLst/>
                <a:latin typeface="+mj-lt"/>
                <a:ea typeface="Times New Roman" panose="02020603050405020304" pitchFamily="18" charset="0"/>
                <a:cs typeface="Times New Roman" panose="02020603050405020304" pitchFamily="18" charset="0"/>
              </a:rPr>
              <a:t>niepiśmiennych</a:t>
            </a:r>
            <a:r>
              <a:rPr lang="pl-PL" dirty="0">
                <a:effectLst/>
                <a:latin typeface="+mj-lt"/>
                <a:ea typeface="Times New Roman" panose="02020603050405020304" pitchFamily="18" charset="0"/>
                <a:cs typeface="Times New Roman" panose="02020603050405020304" pitchFamily="18" charset="0"/>
              </a:rPr>
              <a:t>) i kultur </a:t>
            </a:r>
            <a:r>
              <a:rPr lang="pl-PL" dirty="0" err="1">
                <a:effectLst/>
                <a:latin typeface="+mj-lt"/>
                <a:ea typeface="Times New Roman" panose="02020603050405020304" pitchFamily="18" charset="0"/>
                <a:cs typeface="Times New Roman" panose="02020603050405020304" pitchFamily="18" charset="0"/>
              </a:rPr>
              <a:t>lu</a:t>
            </a:r>
            <a:r>
              <a:rPr lang="pl-PL" dirty="0">
                <a:effectLst/>
                <a:latin typeface="+mj-lt"/>
                <a:ea typeface="Times New Roman" panose="02020603050405020304" pitchFamily="18" charset="0"/>
                <a:cs typeface="Times New Roman" panose="02020603050405020304" pitchFamily="18" charset="0"/>
              </a:rPr>
              <a:t>- </a:t>
            </a:r>
            <a:r>
              <a:rPr lang="pl-PL" dirty="0" err="1">
                <a:effectLst/>
                <a:latin typeface="+mj-lt"/>
                <a:ea typeface="Times New Roman" panose="02020603050405020304" pitchFamily="18" charset="0"/>
                <a:cs typeface="Times New Roman" panose="02020603050405020304" pitchFamily="18" charset="0"/>
              </a:rPr>
              <a:t>dowych</a:t>
            </a:r>
            <a:r>
              <a:rPr lang="pl-PL" dirty="0">
                <a:effectLst/>
                <a:latin typeface="+mj-lt"/>
                <a:ea typeface="Times New Roman" panose="02020603050405020304" pitchFamily="18" charset="0"/>
                <a:cs typeface="Times New Roman" panose="02020603050405020304" pitchFamily="18" charset="0"/>
              </a:rPr>
              <a:t> (</a:t>
            </a:r>
            <a:r>
              <a:rPr lang="pl-PL" dirty="0" err="1">
                <a:effectLst/>
                <a:latin typeface="+mj-lt"/>
                <a:ea typeface="Times New Roman" panose="02020603050405020304" pitchFamily="18" charset="0"/>
                <a:cs typeface="Times New Roman" panose="02020603050405020304" pitchFamily="18" charset="0"/>
              </a:rPr>
              <a:t>ludów</a:t>
            </a:r>
            <a:r>
              <a:rPr lang="pl-PL" dirty="0">
                <a:effectLst/>
                <a:latin typeface="+mj-lt"/>
                <a:ea typeface="Times New Roman" panose="02020603050405020304" pitchFamily="18" charset="0"/>
                <a:cs typeface="Times New Roman" panose="02020603050405020304" pitchFamily="18" charset="0"/>
              </a:rPr>
              <a:t> </a:t>
            </a:r>
            <a:r>
              <a:rPr lang="pl-PL" dirty="0" err="1">
                <a:effectLst/>
                <a:latin typeface="+mj-lt"/>
                <a:ea typeface="Times New Roman" panose="02020603050405020304" pitchFamily="18" charset="0"/>
                <a:cs typeface="Times New Roman" panose="02020603050405020304" pitchFamily="18" charset="0"/>
              </a:rPr>
              <a:t>piśmiennych</a:t>
            </a:r>
            <a:r>
              <a:rPr lang="pl-PL" dirty="0">
                <a:effectLst/>
                <a:latin typeface="+mj-lt"/>
                <a:ea typeface="Times New Roman" panose="02020603050405020304" pitchFamily="18" charset="0"/>
                <a:cs typeface="Times New Roman" panose="02020603050405020304" pitchFamily="18" charset="0"/>
              </a:rPr>
              <a:t>) obszaru Azji płd.-wschodniej, Oceanii, Ameryki Łac., Syberii, Indian i </a:t>
            </a:r>
            <a:r>
              <a:rPr lang="pl-PL" dirty="0" err="1">
                <a:effectLst/>
                <a:latin typeface="+mj-lt"/>
                <a:ea typeface="Times New Roman" panose="02020603050405020304" pitchFamily="18" charset="0"/>
                <a:cs typeface="Times New Roman" panose="02020603050405020304" pitchFamily="18" charset="0"/>
              </a:rPr>
              <a:t>Inuitów</a:t>
            </a:r>
            <a:r>
              <a:rPr lang="pl-PL" dirty="0">
                <a:effectLst/>
                <a:latin typeface="+mj-lt"/>
                <a:ea typeface="Times New Roman" panose="02020603050405020304" pitchFamily="18" charset="0"/>
                <a:cs typeface="Times New Roman" panose="02020603050405020304" pitchFamily="18" charset="0"/>
              </a:rPr>
              <a:t> (</a:t>
            </a:r>
            <a:r>
              <a:rPr lang="pl-PL" dirty="0" err="1">
                <a:effectLst/>
                <a:latin typeface="+mj-lt"/>
                <a:ea typeface="Times New Roman" panose="02020603050405020304" pitchFamily="18" charset="0"/>
                <a:cs typeface="Times New Roman" panose="02020603050405020304" pitchFamily="18" charset="0"/>
              </a:rPr>
              <a:t>Eskimosów</a:t>
            </a:r>
            <a:r>
              <a:rPr lang="pl-PL" dirty="0">
                <a:effectLst/>
                <a:latin typeface="+mj-lt"/>
                <a:ea typeface="Times New Roman" panose="02020603050405020304" pitchFamily="18" charset="0"/>
                <a:cs typeface="Times New Roman" panose="02020603050405020304" pitchFamily="18" charset="0"/>
              </a:rPr>
              <a:t>) Ameryki Płn., </a:t>
            </a:r>
            <a:r>
              <a:rPr lang="pl-PL" dirty="0" err="1">
                <a:effectLst/>
                <a:latin typeface="+mj-lt"/>
                <a:ea typeface="Times New Roman" panose="02020603050405020304" pitchFamily="18" charset="0"/>
                <a:cs typeface="Times New Roman" panose="02020603050405020304" pitchFamily="18" charset="0"/>
              </a:rPr>
              <a:t>ludów</a:t>
            </a:r>
            <a:r>
              <a:rPr lang="pl-PL" dirty="0">
                <a:effectLst/>
                <a:latin typeface="+mj-lt"/>
                <a:ea typeface="Times New Roman" panose="02020603050405020304" pitchFamily="18" charset="0"/>
                <a:cs typeface="Times New Roman" panose="02020603050405020304" pitchFamily="18" charset="0"/>
              </a:rPr>
              <a:t> peryferyjnych cywilizacji islamskiej (</a:t>
            </a:r>
            <a:r>
              <a:rPr lang="pl-PL" dirty="0" err="1">
                <a:effectLst/>
                <a:latin typeface="+mj-lt"/>
                <a:ea typeface="Times New Roman" panose="02020603050405020304" pitchFamily="18" charset="0"/>
                <a:cs typeface="Times New Roman" panose="02020603050405020304" pitchFamily="18" charset="0"/>
              </a:rPr>
              <a:t>Berberów</a:t>
            </a:r>
            <a:r>
              <a:rPr lang="pl-PL" dirty="0">
                <a:effectLst/>
                <a:latin typeface="+mj-lt"/>
                <a:ea typeface="Times New Roman" panose="02020603050405020304" pitchFamily="18" charset="0"/>
                <a:cs typeface="Times New Roman" panose="02020603050405020304" pitchFamily="18" charset="0"/>
              </a:rPr>
              <a:t>, </a:t>
            </a:r>
            <a:r>
              <a:rPr lang="pl-PL" dirty="0" err="1">
                <a:effectLst/>
                <a:latin typeface="+mj-lt"/>
                <a:ea typeface="Times New Roman" panose="02020603050405020304" pitchFamily="18" charset="0"/>
                <a:cs typeface="Times New Roman" panose="02020603050405020304" pitchFamily="18" charset="0"/>
              </a:rPr>
              <a:t>Somalijczyków</a:t>
            </a:r>
            <a:r>
              <a:rPr lang="pl-PL" dirty="0">
                <a:effectLst/>
                <a:latin typeface="+mj-lt"/>
                <a:ea typeface="Times New Roman" panose="02020603050405020304" pitchFamily="18" charset="0"/>
                <a:cs typeface="Times New Roman" panose="02020603050405020304" pitchFamily="18" charset="0"/>
              </a:rPr>
              <a:t>, wyspiarzy z Oceanu Indyjskie- go), a nawet basenu Morza </a:t>
            </a:r>
            <a:r>
              <a:rPr lang="pl-PL" dirty="0" err="1">
                <a:effectLst/>
                <a:latin typeface="+mj-lt"/>
                <a:ea typeface="Times New Roman" panose="02020603050405020304" pitchFamily="18" charset="0"/>
                <a:cs typeface="Times New Roman" panose="02020603050405020304" pitchFamily="18" charset="0"/>
              </a:rPr>
              <a:t>Śródziemnego</a:t>
            </a:r>
            <a:r>
              <a:rPr lang="pl-PL" dirty="0">
                <a:effectLst/>
                <a:latin typeface="+mj-lt"/>
                <a:ea typeface="Times New Roman" panose="02020603050405020304" pitchFamily="18" charset="0"/>
                <a:cs typeface="Times New Roman" panose="02020603050405020304" pitchFamily="18" charset="0"/>
              </a:rPr>
              <a:t> (np. Korsyka) czy Europy (Romowie, czyli Cyganie) </a:t>
            </a:r>
            <a:endParaRPr lang="pl-PL" dirty="0">
              <a:effectLst/>
              <a:latin typeface="+mj-lt"/>
              <a:ea typeface="Calibri" panose="020F0502020204030204" pitchFamily="34" charset="0"/>
              <a:cs typeface="Times New Roman" panose="02020603050405020304" pitchFamily="18" charset="0"/>
            </a:endParaRPr>
          </a:p>
          <a:p>
            <a:endParaRPr lang="pl-PL" dirty="0"/>
          </a:p>
        </p:txBody>
      </p:sp>
    </p:spTree>
    <p:extLst>
      <p:ext uri="{BB962C8B-B14F-4D97-AF65-F5344CB8AC3E}">
        <p14:creationId xmlns:p14="http://schemas.microsoft.com/office/powerpoint/2010/main" val="12767139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a:extLst>
              <a:ext uri="{FF2B5EF4-FFF2-40B4-BE49-F238E27FC236}">
                <a16:creationId xmlns:a16="http://schemas.microsoft.com/office/drawing/2014/main" id="{D4500F65-DB11-3142-AA3C-68FD1123E8CE}"/>
              </a:ext>
            </a:extLst>
          </p:cNvPr>
          <p:cNvSpPr>
            <a:spLocks noGrp="1"/>
          </p:cNvSpPr>
          <p:nvPr>
            <p:ph idx="1"/>
          </p:nvPr>
        </p:nvSpPr>
        <p:spPr>
          <a:xfrm>
            <a:off x="838200" y="1825625"/>
            <a:ext cx="10515600" cy="3303936"/>
          </a:xfrm>
        </p:spPr>
        <p:txBody>
          <a:bodyPr>
            <a:normAutofit/>
          </a:bodyPr>
          <a:lstStyle/>
          <a:p>
            <a:pPr marL="0" indent="0" algn="l">
              <a:buNone/>
            </a:pPr>
            <a:r>
              <a:rPr lang="pl-PL" b="0" i="0" dirty="0">
                <a:solidFill>
                  <a:srgbClr val="202122"/>
                </a:solidFill>
                <a:effectLst/>
                <a:latin typeface="+mj-lt"/>
              </a:rPr>
              <a:t>Według kenijskiego filozofa Henry’ego Odera Oruka wyróżnia się cztery kierunki w filozofii afrykańskiej:</a:t>
            </a:r>
          </a:p>
          <a:p>
            <a:r>
              <a:rPr lang="pl-PL" b="0" i="0" dirty="0">
                <a:solidFill>
                  <a:srgbClr val="202122"/>
                </a:solidFill>
                <a:effectLst/>
                <a:latin typeface="+mj-lt"/>
              </a:rPr>
              <a:t>etnofilozofię</a:t>
            </a:r>
          </a:p>
          <a:p>
            <a:r>
              <a:rPr lang="pl-PL" b="0" i="0" dirty="0">
                <a:solidFill>
                  <a:srgbClr val="202122"/>
                </a:solidFill>
                <a:effectLst/>
                <a:latin typeface="+mj-lt"/>
              </a:rPr>
              <a:t>filozoficzną mądrość</a:t>
            </a:r>
          </a:p>
          <a:p>
            <a:r>
              <a:rPr lang="pl-PL" b="0" i="0" dirty="0">
                <a:solidFill>
                  <a:srgbClr val="202122"/>
                </a:solidFill>
                <a:effectLst/>
                <a:latin typeface="+mj-lt"/>
              </a:rPr>
              <a:t>filozofię nacjonalistyczno-ideologiczną </a:t>
            </a:r>
          </a:p>
          <a:p>
            <a:r>
              <a:rPr lang="pl-PL" b="0" i="0" dirty="0">
                <a:solidFill>
                  <a:srgbClr val="202122"/>
                </a:solidFill>
                <a:effectLst/>
                <a:latin typeface="+mj-lt"/>
              </a:rPr>
              <a:t>filozofię profesjonalną.</a:t>
            </a:r>
          </a:p>
          <a:p>
            <a:pPr marL="0" indent="0" algn="l">
              <a:buNone/>
            </a:pPr>
            <a:endParaRPr lang="pl-PL" b="0" i="0" dirty="0">
              <a:solidFill>
                <a:srgbClr val="202122"/>
              </a:solidFill>
              <a:effectLst/>
              <a:latin typeface="+mj-lt"/>
            </a:endParaRPr>
          </a:p>
          <a:p>
            <a:endParaRPr lang="pl-PL" dirty="0">
              <a:latin typeface="+mj-lt"/>
            </a:endParaRPr>
          </a:p>
        </p:txBody>
      </p:sp>
      <p:sp>
        <p:nvSpPr>
          <p:cNvPr id="4" name="pole tekstowe 3">
            <a:extLst>
              <a:ext uri="{FF2B5EF4-FFF2-40B4-BE49-F238E27FC236}">
                <a16:creationId xmlns:a16="http://schemas.microsoft.com/office/drawing/2014/main" id="{F7490EE4-C6AB-5345-A464-329CD5F5FFE4}"/>
              </a:ext>
            </a:extLst>
          </p:cNvPr>
          <p:cNvSpPr txBox="1"/>
          <p:nvPr/>
        </p:nvSpPr>
        <p:spPr>
          <a:xfrm>
            <a:off x="6096000" y="5580184"/>
            <a:ext cx="5522666" cy="369332"/>
          </a:xfrm>
          <a:prstGeom prst="rect">
            <a:avLst/>
          </a:prstGeom>
          <a:noFill/>
        </p:spPr>
        <p:txBody>
          <a:bodyPr wrap="none" rtlCol="0">
            <a:spAutoFit/>
          </a:bodyPr>
          <a:lstStyle/>
          <a:p>
            <a:r>
              <a:rPr lang="pl-PL" dirty="0" err="1"/>
              <a:t>https</a:t>
            </a:r>
            <a:r>
              <a:rPr lang="pl-PL" dirty="0"/>
              <a:t>://</a:t>
            </a:r>
            <a:r>
              <a:rPr lang="pl-PL" dirty="0" err="1"/>
              <a:t>pl.wikipedia.org</a:t>
            </a:r>
            <a:r>
              <a:rPr lang="pl-PL" dirty="0"/>
              <a:t>/</a:t>
            </a:r>
            <a:r>
              <a:rPr lang="pl-PL" dirty="0" err="1"/>
              <a:t>wiki</a:t>
            </a:r>
            <a:r>
              <a:rPr lang="pl-PL" dirty="0"/>
              <a:t>/Filozofia_afryka%C5%84ska</a:t>
            </a:r>
          </a:p>
        </p:txBody>
      </p:sp>
    </p:spTree>
    <p:extLst>
      <p:ext uri="{BB962C8B-B14F-4D97-AF65-F5344CB8AC3E}">
        <p14:creationId xmlns:p14="http://schemas.microsoft.com/office/powerpoint/2010/main" val="27523636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a:extLst>
              <a:ext uri="{FF2B5EF4-FFF2-40B4-BE49-F238E27FC236}">
                <a16:creationId xmlns:a16="http://schemas.microsoft.com/office/drawing/2014/main" id="{5B778E87-98A4-3D43-AC70-77472C91A37A}"/>
              </a:ext>
            </a:extLst>
          </p:cNvPr>
          <p:cNvSpPr>
            <a:spLocks noGrp="1"/>
          </p:cNvSpPr>
          <p:nvPr>
            <p:ph idx="1"/>
          </p:nvPr>
        </p:nvSpPr>
        <p:spPr>
          <a:xfrm>
            <a:off x="838200" y="1204332"/>
            <a:ext cx="10515600" cy="3612995"/>
          </a:xfrm>
        </p:spPr>
        <p:txBody>
          <a:bodyPr>
            <a:normAutofit/>
          </a:bodyPr>
          <a:lstStyle/>
          <a:p>
            <a:pPr marL="0" indent="0" algn="l">
              <a:buNone/>
            </a:pPr>
            <a:r>
              <a:rPr lang="pl-PL" sz="2400" i="0" dirty="0">
                <a:effectLst/>
                <a:latin typeface="+mj-lt"/>
              </a:rPr>
              <a:t>Etnofilozofia opiera się na relacjach niektórych etnologów  i stara się znaleźć w tym charakter filozoficzny, który mogliby nazwać filozofią afrykańską.</a:t>
            </a:r>
          </a:p>
          <a:p>
            <a:pPr marL="0" indent="0" algn="l">
              <a:buNone/>
            </a:pPr>
            <a:endParaRPr lang="pl-PL" sz="2400" dirty="0">
              <a:latin typeface="+mj-lt"/>
            </a:endParaRPr>
          </a:p>
          <a:p>
            <a:pPr marL="0" indent="0" algn="l">
              <a:buNone/>
            </a:pPr>
            <a:endParaRPr lang="pl-PL" sz="2400" i="0" dirty="0">
              <a:effectLst/>
              <a:latin typeface="+mj-lt"/>
            </a:endParaRPr>
          </a:p>
          <a:p>
            <a:pPr marL="0" indent="0" algn="l">
              <a:buNone/>
            </a:pPr>
            <a:r>
              <a:rPr lang="pl-PL" sz="2400" i="0" dirty="0">
                <a:effectLst/>
                <a:latin typeface="+mj-lt"/>
              </a:rPr>
              <a:t>Rozróżniamy dwie formy filozofii. Właściwa filozofia afrykańska to zbiór tekstów i wyraźnych przemówień; literatura intencji filozoficznej to „filozofia” w niewłaściwym znaczeniu, podkreślonym tu cudzysłowami, która przedstawia zbiorową i hipotetyczną wizję świata danego ludu.</a:t>
            </a:r>
            <a:br>
              <a:rPr lang="pl-PL" sz="1400" dirty="0">
                <a:latin typeface="+mj-lt"/>
              </a:rPr>
            </a:br>
            <a:endParaRPr lang="pl-PL" sz="1400" dirty="0">
              <a:latin typeface="+mj-lt"/>
            </a:endParaRPr>
          </a:p>
        </p:txBody>
      </p:sp>
      <p:sp>
        <p:nvSpPr>
          <p:cNvPr id="4" name="pole tekstowe 3">
            <a:extLst>
              <a:ext uri="{FF2B5EF4-FFF2-40B4-BE49-F238E27FC236}">
                <a16:creationId xmlns:a16="http://schemas.microsoft.com/office/drawing/2014/main" id="{8B41A693-76E3-D949-932C-0BFB5A1B9F9D}"/>
              </a:ext>
            </a:extLst>
          </p:cNvPr>
          <p:cNvSpPr txBox="1"/>
          <p:nvPr/>
        </p:nvSpPr>
        <p:spPr>
          <a:xfrm>
            <a:off x="5388429" y="6123543"/>
            <a:ext cx="6418745" cy="369332"/>
          </a:xfrm>
          <a:prstGeom prst="rect">
            <a:avLst/>
          </a:prstGeom>
          <a:noFill/>
        </p:spPr>
        <p:txBody>
          <a:bodyPr wrap="none" rtlCol="0">
            <a:spAutoFit/>
          </a:bodyPr>
          <a:lstStyle/>
          <a:p>
            <a:r>
              <a:rPr lang="pl-PL" dirty="0" err="1"/>
              <a:t>https</a:t>
            </a:r>
            <a:r>
              <a:rPr lang="pl-PL" dirty="0"/>
              <a:t>://</a:t>
            </a:r>
            <a:r>
              <a:rPr lang="pl-PL" dirty="0" err="1"/>
              <a:t>pl.frwiki.wiki</a:t>
            </a:r>
            <a:r>
              <a:rPr lang="pl-PL" dirty="0"/>
              <a:t>/</a:t>
            </a:r>
            <a:r>
              <a:rPr lang="pl-PL" dirty="0" err="1"/>
              <a:t>wiki</a:t>
            </a:r>
            <a:r>
              <a:rPr lang="pl-PL" dirty="0"/>
              <a:t>/</a:t>
            </a:r>
            <a:r>
              <a:rPr lang="pl-PL" dirty="0" err="1"/>
              <a:t>Philosophie_africaine#Ethnophilosophie</a:t>
            </a:r>
            <a:endParaRPr lang="pl-PL" dirty="0"/>
          </a:p>
        </p:txBody>
      </p:sp>
    </p:spTree>
    <p:extLst>
      <p:ext uri="{BB962C8B-B14F-4D97-AF65-F5344CB8AC3E}">
        <p14:creationId xmlns:p14="http://schemas.microsoft.com/office/powerpoint/2010/main" val="2199452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a:extLst>
              <a:ext uri="{FF2B5EF4-FFF2-40B4-BE49-F238E27FC236}">
                <a16:creationId xmlns:a16="http://schemas.microsoft.com/office/drawing/2014/main" id="{AC542511-54E6-E642-8C9D-10227B7FAAEB}"/>
              </a:ext>
            </a:extLst>
          </p:cNvPr>
          <p:cNvSpPr>
            <a:spLocks noGrp="1"/>
          </p:cNvSpPr>
          <p:nvPr>
            <p:ph idx="1"/>
          </p:nvPr>
        </p:nvSpPr>
        <p:spPr>
          <a:xfrm>
            <a:off x="838200" y="635620"/>
            <a:ext cx="10515600" cy="5541343"/>
          </a:xfrm>
        </p:spPr>
        <p:txBody>
          <a:bodyPr>
            <a:normAutofit/>
          </a:bodyPr>
          <a:lstStyle/>
          <a:p>
            <a:pPr marL="0" indent="0" algn="l">
              <a:buNone/>
            </a:pPr>
            <a:r>
              <a:rPr lang="pl-PL" sz="2000" b="0" i="0" dirty="0">
                <a:effectLst/>
                <a:latin typeface="+mj-lt"/>
              </a:rPr>
              <a:t>  </a:t>
            </a:r>
          </a:p>
          <a:p>
            <a:pPr algn="l"/>
            <a:r>
              <a:rPr lang="pl-PL" sz="2000" b="0" i="0" dirty="0">
                <a:effectLst/>
                <a:latin typeface="+mj-lt"/>
              </a:rPr>
              <a:t>W rozmowie o książce, jej kolega z Młodej Afryki, Nicolas Michel, </a:t>
            </a:r>
            <a:r>
              <a:rPr lang="pl-PL" sz="2000" b="0" i="0" u="none" strike="noStrike" dirty="0">
                <a:effectLst/>
                <a:latin typeface="+mj-lt"/>
                <a:hlinkClick r:id="rId2">
                  <a:extLst>
                    <a:ext uri="{A12FA001-AC4F-418D-AE19-62706E023703}">
                      <ahyp:hlinkClr xmlns:ahyp="http://schemas.microsoft.com/office/drawing/2018/hyperlinkcolor" val="tx"/>
                    </a:ext>
                  </a:extLst>
                </a:hlinkClick>
              </a:rPr>
              <a:t>wytycza pochodzenie i ewolucję współczesnej filozofii afrykańskiej</a:t>
            </a:r>
            <a:r>
              <a:rPr lang="pl-PL" sz="2000" b="0" i="0" dirty="0">
                <a:effectLst/>
                <a:latin typeface="+mj-lt"/>
              </a:rPr>
              <a:t> i analizuje tezy S. </a:t>
            </a:r>
            <a:r>
              <a:rPr lang="pl-PL" sz="2000" b="0" i="0" dirty="0" err="1">
                <a:effectLst/>
                <a:latin typeface="+mj-lt"/>
              </a:rPr>
              <a:t>Kodjo-Grandvaux</a:t>
            </a:r>
            <a:r>
              <a:rPr lang="pl-PL" sz="2000" b="0" i="0" dirty="0">
                <a:effectLst/>
                <a:latin typeface="+mj-lt"/>
              </a:rPr>
              <a:t>:     </a:t>
            </a:r>
          </a:p>
          <a:p>
            <a:r>
              <a:rPr lang="pl-PL" sz="2000" dirty="0">
                <a:effectLst/>
                <a:latin typeface="+mj-lt"/>
              </a:rPr>
              <a:t>W archeologii myśli, </a:t>
            </a:r>
            <a:r>
              <a:rPr lang="pl-PL" sz="2000" dirty="0" err="1">
                <a:effectLst/>
                <a:latin typeface="+mj-lt"/>
              </a:rPr>
              <a:t>Séverine</a:t>
            </a:r>
            <a:r>
              <a:rPr lang="pl-PL" sz="2000" dirty="0">
                <a:effectLst/>
                <a:latin typeface="+mj-lt"/>
              </a:rPr>
              <a:t> </a:t>
            </a:r>
            <a:r>
              <a:rPr lang="pl-PL" sz="2000" dirty="0" err="1">
                <a:effectLst/>
                <a:latin typeface="+mj-lt"/>
              </a:rPr>
              <a:t>Kodjo-Grandvaux</a:t>
            </a:r>
            <a:r>
              <a:rPr lang="pl-PL" sz="2000" dirty="0">
                <a:effectLst/>
                <a:latin typeface="+mj-lt"/>
              </a:rPr>
              <a:t> bada ścieżki epistemologii, które, podczas ostatniego wieku, stworzone zostały głównie w relacjach z Zachodem. Początkowo pod jarzmem jego imperialistycznego wpływu, później w reakcji przeciwko tym wpływom […] z ruchem Niepodległości i nakazem dekolonizacji umysłu, nadszedł czas myśli, próbującej zamknąć się w «tożsamości afrykańskiej» przeciwko zachodniej formie. Ryzykowny «powrót do źródeł»: Od kiedy filozofia próbuje myśleć w sposób «narodowy», to znaczy kontynentalny, etniczny, zmuszona jest unikać wielu pułapek, zwłaszcza tych zbiorowego umysłu oraz nadmiernej partykularyzacji, pisze autor. Wkład filozofii zachodniej, jak w innych ruchach filozoficznych, nie powinien zostać odrzucany.</a:t>
            </a:r>
          </a:p>
          <a:p>
            <a:pPr algn="l"/>
            <a:r>
              <a:rPr lang="pl-PL" sz="2000" b="0" i="0" dirty="0" err="1">
                <a:effectLst/>
                <a:latin typeface="+mj-lt"/>
              </a:rPr>
              <a:t>Séverine</a:t>
            </a:r>
            <a:r>
              <a:rPr lang="pl-PL" sz="2000" b="0" i="0" dirty="0">
                <a:effectLst/>
                <a:latin typeface="+mj-lt"/>
              </a:rPr>
              <a:t> </a:t>
            </a:r>
            <a:r>
              <a:rPr lang="pl-PL" sz="2000" b="0" i="0" dirty="0" err="1">
                <a:effectLst/>
                <a:latin typeface="+mj-lt"/>
              </a:rPr>
              <a:t>Kodjo-Grandvaux</a:t>
            </a:r>
            <a:r>
              <a:rPr lang="pl-PL" sz="2000" b="0" i="0" dirty="0">
                <a:effectLst/>
                <a:latin typeface="+mj-lt"/>
              </a:rPr>
              <a:t> zajmuje się debatą o etnofilozofii, która toczy się od dawna wśród afrykańskich filozofów: myśl, że kultura czy dany region posiadają własną filozofię, która znacznie różni się od innych, sama w sobie jest kontrowersyjna. </a:t>
            </a:r>
          </a:p>
          <a:p>
            <a:pPr algn="l"/>
            <a:r>
              <a:rPr lang="pl-PL" sz="2000" b="0" i="0" dirty="0">
                <a:effectLst/>
                <a:latin typeface="+mj-lt"/>
              </a:rPr>
              <a:t>Jednak wielu afrykańskich filozofów współczesnych uważa, że ich praca jest krytyczną refleksją na temat afrykańskich rządów i ich wpływu na codzienne życie swoich rodaków. W efekcie, istotne jest to, że afrykańska filozofia rozwija się w kontekście kontynentu.</a:t>
            </a:r>
          </a:p>
          <a:p>
            <a:endParaRPr lang="pl-PL" sz="2000" dirty="0">
              <a:latin typeface="+mj-lt"/>
            </a:endParaRPr>
          </a:p>
        </p:txBody>
      </p:sp>
      <p:sp>
        <p:nvSpPr>
          <p:cNvPr id="4" name="pole tekstowe 3">
            <a:extLst>
              <a:ext uri="{FF2B5EF4-FFF2-40B4-BE49-F238E27FC236}">
                <a16:creationId xmlns:a16="http://schemas.microsoft.com/office/drawing/2014/main" id="{FC2C411F-44FC-B24A-A1CF-2C64C8E84CC8}"/>
              </a:ext>
            </a:extLst>
          </p:cNvPr>
          <p:cNvSpPr txBox="1"/>
          <p:nvPr/>
        </p:nvSpPr>
        <p:spPr>
          <a:xfrm>
            <a:off x="758283" y="6169709"/>
            <a:ext cx="11058578" cy="246221"/>
          </a:xfrm>
          <a:prstGeom prst="rect">
            <a:avLst/>
          </a:prstGeom>
          <a:noFill/>
        </p:spPr>
        <p:txBody>
          <a:bodyPr wrap="square" rtlCol="0">
            <a:spAutoFit/>
          </a:bodyPr>
          <a:lstStyle/>
          <a:p>
            <a:r>
              <a:rPr lang="pl-PL" sz="1000" dirty="0" err="1"/>
              <a:t>https</a:t>
            </a:r>
            <a:r>
              <a:rPr lang="pl-PL" sz="1000" dirty="0"/>
              <a:t>://</a:t>
            </a:r>
            <a:r>
              <a:rPr lang="pl-PL" sz="1000" dirty="0" err="1"/>
              <a:t>pl.globalvoices.org</a:t>
            </a:r>
            <a:r>
              <a:rPr lang="pl-PL" sz="1000" dirty="0"/>
              <a:t>/2014/08/pieciu-afrykanskich-myslicieli-na-temat-tozsamosci-jezyka-i-regionalizmu/</a:t>
            </a:r>
          </a:p>
        </p:txBody>
      </p:sp>
    </p:spTree>
    <p:extLst>
      <p:ext uri="{BB962C8B-B14F-4D97-AF65-F5344CB8AC3E}">
        <p14:creationId xmlns:p14="http://schemas.microsoft.com/office/powerpoint/2010/main" val="17471283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a:extLst>
              <a:ext uri="{FF2B5EF4-FFF2-40B4-BE49-F238E27FC236}">
                <a16:creationId xmlns:a16="http://schemas.microsoft.com/office/drawing/2014/main" id="{DE605FB2-9AC8-444B-B93D-E1437F685FAC}"/>
              </a:ext>
            </a:extLst>
          </p:cNvPr>
          <p:cNvSpPr>
            <a:spLocks noGrp="1"/>
          </p:cNvSpPr>
          <p:nvPr>
            <p:ph idx="1"/>
          </p:nvPr>
        </p:nvSpPr>
        <p:spPr>
          <a:xfrm>
            <a:off x="838200" y="557561"/>
            <a:ext cx="10515600" cy="5619402"/>
          </a:xfrm>
        </p:spPr>
        <p:txBody>
          <a:bodyPr>
            <a:normAutofit/>
          </a:bodyPr>
          <a:lstStyle/>
          <a:p>
            <a:pPr marL="0" indent="0">
              <a:buNone/>
            </a:pPr>
            <a:r>
              <a:rPr lang="en-US" sz="4000" i="1" dirty="0">
                <a:effectLst/>
                <a:latin typeface="Calibri Light" panose="020F0302020204030204" pitchFamily="34" charset="0"/>
                <a:ea typeface="Times New Roman" panose="02020603050405020304" pitchFamily="18" charset="0"/>
              </a:rPr>
              <a:t>Ethnophilosophy’s </a:t>
            </a:r>
            <a:r>
              <a:rPr lang="en-US" sz="4000" dirty="0">
                <a:effectLst/>
                <a:latin typeface="Calibri Light" panose="020F0302020204030204" pitchFamily="34" charset="0"/>
                <a:ea typeface="Times New Roman" panose="02020603050405020304" pitchFamily="18" charset="0"/>
              </a:rPr>
              <a:t>most immediate African antecedents include:</a:t>
            </a:r>
          </a:p>
          <a:p>
            <a:pPr marL="0" indent="0">
              <a:buNone/>
            </a:pPr>
            <a:endParaRPr lang="pl-PL" sz="4000" dirty="0">
              <a:effectLst/>
              <a:latin typeface="Times New Roman" panose="02020603050405020304" pitchFamily="18" charset="0"/>
              <a:ea typeface="Times New Roman" panose="02020603050405020304" pitchFamily="18" charset="0"/>
            </a:endParaRPr>
          </a:p>
          <a:p>
            <a:pPr marL="342900" lvl="0" indent="-342900">
              <a:buFont typeface="Symbol" pitchFamily="2" charset="2"/>
              <a:buChar char=""/>
            </a:pPr>
            <a:r>
              <a:rPr lang="en-US" sz="4000" dirty="0">
                <a:effectLst/>
                <a:latin typeface="Calibri Light" panose="020F0302020204030204" pitchFamily="34" charset="0"/>
                <a:ea typeface="Times New Roman" panose="02020603050405020304" pitchFamily="18" charset="0"/>
              </a:rPr>
              <a:t>Leopold </a:t>
            </a:r>
            <a:r>
              <a:rPr lang="en-US" sz="4000" i="1" dirty="0">
                <a:effectLst/>
                <a:latin typeface="Calibri Light" panose="020F0302020204030204" pitchFamily="34" charset="0"/>
                <a:ea typeface="Times New Roman" panose="02020603050405020304" pitchFamily="18" charset="0"/>
              </a:rPr>
              <a:t>Senghor’s </a:t>
            </a:r>
            <a:r>
              <a:rPr lang="en-US" sz="4000" dirty="0">
                <a:effectLst/>
                <a:latin typeface="Calibri Light" panose="020F0302020204030204" pitchFamily="34" charset="0"/>
                <a:ea typeface="Times New Roman" panose="02020603050405020304" pitchFamily="18" charset="0"/>
              </a:rPr>
              <a:t>philosophy of </a:t>
            </a:r>
            <a:r>
              <a:rPr lang="en-US" sz="4000" dirty="0" err="1">
                <a:effectLst/>
                <a:latin typeface="Calibri Light" panose="020F0302020204030204" pitchFamily="34" charset="0"/>
                <a:ea typeface="Times New Roman" panose="02020603050405020304" pitchFamily="18" charset="0"/>
              </a:rPr>
              <a:t>négritude</a:t>
            </a:r>
            <a:r>
              <a:rPr lang="en-US" sz="4000" dirty="0">
                <a:effectLst/>
                <a:latin typeface="Calibri Light" panose="020F0302020204030204" pitchFamily="34" charset="0"/>
                <a:ea typeface="Times New Roman" panose="02020603050405020304" pitchFamily="18" charset="0"/>
              </a:rPr>
              <a:t> and</a:t>
            </a:r>
            <a:endParaRPr lang="pl-PL" sz="4000" dirty="0">
              <a:effectLst/>
              <a:latin typeface="Times New Roman" panose="02020603050405020304" pitchFamily="18" charset="0"/>
              <a:ea typeface="Times New Roman" panose="02020603050405020304" pitchFamily="18" charset="0"/>
            </a:endParaRPr>
          </a:p>
          <a:p>
            <a:pPr marL="342900" lvl="0" indent="-342900">
              <a:buFont typeface="Symbol" pitchFamily="2" charset="2"/>
              <a:buChar char=""/>
            </a:pPr>
            <a:r>
              <a:rPr lang="en-US" sz="4000" dirty="0">
                <a:effectLst/>
                <a:latin typeface="Calibri Light" panose="020F0302020204030204" pitchFamily="34" charset="0"/>
                <a:ea typeface="Times New Roman" panose="02020603050405020304" pitchFamily="18" charset="0"/>
              </a:rPr>
              <a:t>the writings of the Belgian missionary to the Congo (later Zaire), </a:t>
            </a:r>
            <a:r>
              <a:rPr lang="en-US" sz="4000" dirty="0" err="1">
                <a:effectLst/>
                <a:latin typeface="Calibri Light" panose="020F0302020204030204" pitchFamily="34" charset="0"/>
                <a:ea typeface="Times New Roman" panose="02020603050405020304" pitchFamily="18" charset="0"/>
              </a:rPr>
              <a:t>Placide</a:t>
            </a:r>
            <a:r>
              <a:rPr lang="en-US" sz="4000" dirty="0">
                <a:effectLst/>
                <a:latin typeface="Calibri Light" panose="020F0302020204030204" pitchFamily="34" charset="0"/>
                <a:ea typeface="Times New Roman" panose="02020603050405020304" pitchFamily="18" charset="0"/>
              </a:rPr>
              <a:t> </a:t>
            </a:r>
            <a:r>
              <a:rPr lang="en-US" sz="4000" dirty="0" err="1">
                <a:effectLst/>
                <a:latin typeface="Calibri Light" panose="020F0302020204030204" pitchFamily="34" charset="0"/>
                <a:ea typeface="Times New Roman" panose="02020603050405020304" pitchFamily="18" charset="0"/>
              </a:rPr>
              <a:t>Tempels</a:t>
            </a:r>
            <a:r>
              <a:rPr lang="en-US" sz="4000" dirty="0">
                <a:effectLst/>
                <a:latin typeface="Calibri Light" panose="020F0302020204030204" pitchFamily="34" charset="0"/>
                <a:ea typeface="Times New Roman" panose="02020603050405020304" pitchFamily="18" charset="0"/>
              </a:rPr>
              <a:t>.</a:t>
            </a:r>
            <a:endParaRPr lang="pl-PL" sz="4000" dirty="0">
              <a:effectLst/>
              <a:latin typeface="Times New Roman" panose="02020603050405020304" pitchFamily="18" charset="0"/>
              <a:ea typeface="Times New Roman" panose="02020603050405020304" pitchFamily="18" charset="0"/>
            </a:endParaRPr>
          </a:p>
          <a:p>
            <a:endParaRPr lang="pl-PL" sz="5400" dirty="0"/>
          </a:p>
        </p:txBody>
      </p:sp>
    </p:spTree>
    <p:extLst>
      <p:ext uri="{BB962C8B-B14F-4D97-AF65-F5344CB8AC3E}">
        <p14:creationId xmlns:p14="http://schemas.microsoft.com/office/powerpoint/2010/main" val="20549706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a:extLst>
              <a:ext uri="{FF2B5EF4-FFF2-40B4-BE49-F238E27FC236}">
                <a16:creationId xmlns:a16="http://schemas.microsoft.com/office/drawing/2014/main" id="{FD28D567-DEEC-EC4A-84E6-67117209A812}"/>
              </a:ext>
            </a:extLst>
          </p:cNvPr>
          <p:cNvSpPr>
            <a:spLocks noGrp="1"/>
          </p:cNvSpPr>
          <p:nvPr>
            <p:ph idx="1"/>
          </p:nvPr>
        </p:nvSpPr>
        <p:spPr/>
        <p:txBody>
          <a:bodyPr/>
          <a:lstStyle/>
          <a:p>
            <a:pPr marL="0" indent="0">
              <a:buNone/>
            </a:pPr>
            <a:r>
              <a:rPr lang="en-US" sz="3600" dirty="0">
                <a:effectLst/>
                <a:latin typeface="Calibri Light" panose="020F0302020204030204" pitchFamily="34" charset="0"/>
                <a:ea typeface="Times New Roman" panose="02020603050405020304" pitchFamily="18" charset="0"/>
              </a:rPr>
              <a:t>In addition to the pioneering work of Senghor and </a:t>
            </a:r>
            <a:r>
              <a:rPr lang="en-US" sz="3600" dirty="0" err="1">
                <a:effectLst/>
                <a:latin typeface="Calibri Light" panose="020F0302020204030204" pitchFamily="34" charset="0"/>
                <a:ea typeface="Times New Roman" panose="02020603050405020304" pitchFamily="18" charset="0"/>
              </a:rPr>
              <a:t>Tempels</a:t>
            </a:r>
            <a:r>
              <a:rPr lang="en-US" sz="3600" dirty="0">
                <a:effectLst/>
                <a:latin typeface="Calibri Light" panose="020F0302020204030204" pitchFamily="34" charset="0"/>
                <a:ea typeface="Times New Roman" panose="02020603050405020304" pitchFamily="18" charset="0"/>
              </a:rPr>
              <a:t>, this school is represented in the writings of philosopher Alexis </a:t>
            </a:r>
            <a:r>
              <a:rPr lang="en-US" sz="3600" i="1" dirty="0">
                <a:effectLst/>
                <a:latin typeface="Calibri Light" panose="020F0302020204030204" pitchFamily="34" charset="0"/>
                <a:ea typeface="Times New Roman" panose="02020603050405020304" pitchFamily="18" charset="0"/>
              </a:rPr>
              <a:t>Kagamé </a:t>
            </a:r>
            <a:r>
              <a:rPr lang="en-US" sz="3600" dirty="0">
                <a:effectLst/>
                <a:latin typeface="Calibri Light" panose="020F0302020204030204" pitchFamily="34" charset="0"/>
                <a:ea typeface="Times New Roman" panose="02020603050405020304" pitchFamily="18" charset="0"/>
              </a:rPr>
              <a:t>(</a:t>
            </a:r>
            <a:r>
              <a:rPr lang="en-US" sz="3600" dirty="0">
                <a:solidFill>
                  <a:srgbClr val="7F0000"/>
                </a:solidFill>
                <a:effectLst/>
                <a:latin typeface="Calibri Light" panose="020F0302020204030204" pitchFamily="34" charset="0"/>
                <a:ea typeface="Times New Roman" panose="02020603050405020304" pitchFamily="18" charset="0"/>
              </a:rPr>
              <a:t>1956</a:t>
            </a:r>
            <a:r>
              <a:rPr lang="en-US" sz="3600" dirty="0">
                <a:effectLst/>
                <a:latin typeface="Calibri Light" panose="020F0302020204030204" pitchFamily="34" charset="0"/>
                <a:ea typeface="Times New Roman" panose="02020603050405020304" pitchFamily="18" charset="0"/>
              </a:rPr>
              <a:t>) and theologian John Mbiti (</a:t>
            </a:r>
            <a:r>
              <a:rPr lang="en-US" sz="3600" dirty="0">
                <a:solidFill>
                  <a:srgbClr val="7F0000"/>
                </a:solidFill>
                <a:effectLst/>
                <a:latin typeface="Calibri Light" panose="020F0302020204030204" pitchFamily="34" charset="0"/>
                <a:ea typeface="Times New Roman" panose="02020603050405020304" pitchFamily="18" charset="0"/>
              </a:rPr>
              <a:t>1969</a:t>
            </a:r>
            <a:r>
              <a:rPr lang="en-US" sz="3600" dirty="0">
                <a:effectLst/>
                <a:latin typeface="Calibri Light" panose="020F0302020204030204" pitchFamily="34" charset="0"/>
                <a:ea typeface="Times New Roman" panose="02020603050405020304" pitchFamily="18" charset="0"/>
              </a:rPr>
              <a:t>) among others, many of whom were regarded as </a:t>
            </a:r>
            <a:r>
              <a:rPr lang="en-US" sz="3600" i="1" dirty="0" err="1">
                <a:effectLst/>
                <a:latin typeface="Calibri Light" panose="020F0302020204030204" pitchFamily="34" charset="0"/>
                <a:ea typeface="Times New Roman" panose="02020603050405020304" pitchFamily="18" charset="0"/>
              </a:rPr>
              <a:t>Tempels’s</a:t>
            </a:r>
            <a:r>
              <a:rPr lang="en-US" sz="3600" i="1" dirty="0">
                <a:effectLst/>
                <a:latin typeface="Calibri Light" panose="020F0302020204030204" pitchFamily="34" charset="0"/>
                <a:ea typeface="Times New Roman" panose="02020603050405020304" pitchFamily="18" charset="0"/>
              </a:rPr>
              <a:t> </a:t>
            </a:r>
            <a:r>
              <a:rPr lang="en-US" sz="3600" dirty="0">
                <a:effectLst/>
                <a:latin typeface="Calibri Light" panose="020F0302020204030204" pitchFamily="34" charset="0"/>
                <a:ea typeface="Times New Roman" panose="02020603050405020304" pitchFamily="18" charset="0"/>
              </a:rPr>
              <a:t>disciples. </a:t>
            </a:r>
            <a:endParaRPr lang="pl-PL" sz="3600" dirty="0">
              <a:effectLst/>
              <a:latin typeface="Times New Roman" panose="02020603050405020304" pitchFamily="18" charset="0"/>
              <a:ea typeface="Times New Roman" panose="02020603050405020304" pitchFamily="18" charset="0"/>
            </a:endParaRPr>
          </a:p>
          <a:p>
            <a:pPr marL="0" indent="0">
              <a:buNone/>
            </a:pPr>
            <a:endParaRPr lang="pl-PL" dirty="0"/>
          </a:p>
        </p:txBody>
      </p:sp>
    </p:spTree>
    <p:extLst>
      <p:ext uri="{BB962C8B-B14F-4D97-AF65-F5344CB8AC3E}">
        <p14:creationId xmlns:p14="http://schemas.microsoft.com/office/powerpoint/2010/main" val="17279645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8516E3E-3874-EB4C-A5B4-86099DE1DD47}"/>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380988F4-9E6E-C44E-ADC5-EC6CDCE104A0}"/>
              </a:ext>
            </a:extLst>
          </p:cNvPr>
          <p:cNvSpPr>
            <a:spLocks noGrp="1"/>
          </p:cNvSpPr>
          <p:nvPr>
            <p:ph idx="1"/>
          </p:nvPr>
        </p:nvSpPr>
        <p:spPr/>
        <p:txBody>
          <a:bodyPr>
            <a:normAutofit fontScale="92500" lnSpcReduction="20000"/>
          </a:bodyPr>
          <a:lstStyle/>
          <a:p>
            <a:r>
              <a:rPr lang="pl-PL" dirty="0"/>
              <a:t>Bibliografia: B. L. </a:t>
            </a:r>
            <a:r>
              <a:rPr lang="pl-PL" dirty="0" err="1"/>
              <a:t>Whorf</a:t>
            </a:r>
            <a:r>
              <a:rPr lang="pl-PL" dirty="0"/>
              <a:t>, Language, </a:t>
            </a:r>
            <a:r>
              <a:rPr lang="pl-PL" dirty="0" err="1"/>
              <a:t>Thought</a:t>
            </a:r>
            <a:r>
              <a:rPr lang="pl-PL" dirty="0"/>
              <a:t> and </a:t>
            </a:r>
            <a:r>
              <a:rPr lang="pl-PL" dirty="0" err="1"/>
              <a:t>Reality</a:t>
            </a:r>
            <a:r>
              <a:rPr lang="pl-PL" dirty="0"/>
              <a:t>, C 1956, 1998 (</a:t>
            </a:r>
            <a:r>
              <a:rPr lang="pl-PL" dirty="0" err="1"/>
              <a:t>Jezyk</a:t>
            </a:r>
            <a:r>
              <a:rPr lang="pl-PL" dirty="0"/>
              <a:t>, myśl i rzeczywistość, </a:t>
            </a:r>
            <a:r>
              <a:rPr lang="pl-PL" dirty="0" err="1"/>
              <a:t>Wwa</a:t>
            </a:r>
            <a:r>
              <a:rPr lang="pl-PL" dirty="0"/>
              <a:t> 1982); M. Towa, </a:t>
            </a:r>
            <a:r>
              <a:rPr lang="pl-PL" dirty="0" err="1"/>
              <a:t>Essai</a:t>
            </a:r>
            <a:r>
              <a:rPr lang="pl-PL" dirty="0"/>
              <a:t> sur la </a:t>
            </a:r>
            <a:r>
              <a:rPr lang="pl-PL" dirty="0" err="1"/>
              <a:t>problématique</a:t>
            </a:r>
            <a:r>
              <a:rPr lang="pl-PL" dirty="0"/>
              <a:t> </a:t>
            </a:r>
            <a:r>
              <a:rPr lang="pl-PL" dirty="0" err="1"/>
              <a:t>philosophique</a:t>
            </a:r>
            <a:r>
              <a:rPr lang="pl-PL" dirty="0"/>
              <a:t> </a:t>
            </a:r>
            <a:r>
              <a:rPr lang="pl-PL" dirty="0" err="1"/>
              <a:t>dans</a:t>
            </a:r>
            <a:r>
              <a:rPr lang="pl-PL" dirty="0"/>
              <a:t> </a:t>
            </a:r>
            <a:r>
              <a:rPr lang="pl-PL" dirty="0" err="1"/>
              <a:t>l’Afrique</a:t>
            </a:r>
            <a:r>
              <a:rPr lang="pl-PL" dirty="0"/>
              <a:t> </a:t>
            </a:r>
            <a:r>
              <a:rPr lang="pl-PL" dirty="0" err="1"/>
              <a:t>actuelle</a:t>
            </a:r>
            <a:r>
              <a:rPr lang="pl-PL" dirty="0"/>
              <a:t>, </a:t>
            </a:r>
            <a:r>
              <a:rPr lang="pl-PL" dirty="0" err="1"/>
              <a:t>Yaoundé</a:t>
            </a:r>
            <a:r>
              <a:rPr lang="pl-PL" dirty="0"/>
              <a:t> 1971, 19813 ; African Philosophy. An </a:t>
            </a:r>
            <a:r>
              <a:rPr lang="pl-PL" dirty="0" err="1"/>
              <a:t>Introduction</a:t>
            </a:r>
            <a:r>
              <a:rPr lang="pl-PL" dirty="0"/>
              <a:t>, </a:t>
            </a:r>
            <a:r>
              <a:rPr lang="pl-PL" dirty="0" err="1"/>
              <a:t>Wa</a:t>
            </a:r>
            <a:r>
              <a:rPr lang="pl-PL" dirty="0"/>
              <a:t> 1977, </a:t>
            </a:r>
            <a:r>
              <a:rPr lang="pl-PL" dirty="0" err="1"/>
              <a:t>Lanham</a:t>
            </a:r>
            <a:r>
              <a:rPr lang="pl-PL" dirty="0"/>
              <a:t> 19843 ; F. </a:t>
            </a:r>
            <a:r>
              <a:rPr lang="pl-PL" dirty="0" err="1"/>
              <a:t>Eboussi</a:t>
            </a:r>
            <a:r>
              <a:rPr lang="pl-PL" dirty="0"/>
              <a:t> </a:t>
            </a:r>
            <a:r>
              <a:rPr lang="pl-PL" dirty="0" err="1"/>
              <a:t>Boulaga</a:t>
            </a:r>
            <a:r>
              <a:rPr lang="pl-PL" dirty="0"/>
              <a:t>, Le </a:t>
            </a:r>
            <a:r>
              <a:rPr lang="pl-PL" dirty="0" err="1"/>
              <a:t>crise</a:t>
            </a:r>
            <a:r>
              <a:rPr lang="pl-PL" dirty="0"/>
              <a:t> de </a:t>
            </a:r>
            <a:r>
              <a:rPr lang="pl-PL" dirty="0" err="1"/>
              <a:t>Muntu</a:t>
            </a:r>
            <a:r>
              <a:rPr lang="pl-PL" dirty="0"/>
              <a:t>, P 1977; P. J. </a:t>
            </a:r>
            <a:r>
              <a:rPr lang="pl-PL" dirty="0" err="1"/>
              <a:t>Hountondji</a:t>
            </a:r>
            <a:r>
              <a:rPr lang="pl-PL" dirty="0"/>
              <a:t>, Sur la „</a:t>
            </a:r>
            <a:r>
              <a:rPr lang="pl-PL" dirty="0" err="1"/>
              <a:t>philosophie</a:t>
            </a:r>
            <a:r>
              <a:rPr lang="pl-PL" dirty="0"/>
              <a:t> </a:t>
            </a:r>
            <a:r>
              <a:rPr lang="pl-PL" dirty="0" err="1"/>
              <a:t>africaine</a:t>
            </a:r>
            <a:r>
              <a:rPr lang="pl-PL" dirty="0"/>
              <a:t>”. </a:t>
            </a:r>
            <a:r>
              <a:rPr lang="pl-PL" dirty="0" err="1"/>
              <a:t>Critique</a:t>
            </a:r>
            <a:r>
              <a:rPr lang="pl-PL" dirty="0"/>
              <a:t> de </a:t>
            </a:r>
            <a:r>
              <a:rPr lang="pl-PL" dirty="0" err="1"/>
              <a:t>l’e</a:t>
            </a:r>
            <a:r>
              <a:rPr lang="pl-PL" dirty="0"/>
              <a:t>., P 1977; K. </a:t>
            </a:r>
            <a:r>
              <a:rPr lang="pl-PL" dirty="0" err="1"/>
              <a:t>Wiredu</a:t>
            </a:r>
            <a:r>
              <a:rPr lang="pl-PL" dirty="0"/>
              <a:t>, Philosophy and </a:t>
            </a:r>
            <a:r>
              <a:rPr lang="pl-PL" dirty="0" err="1"/>
              <a:t>an</a:t>
            </a:r>
            <a:r>
              <a:rPr lang="pl-PL" dirty="0"/>
              <a:t> African </a:t>
            </a:r>
            <a:r>
              <a:rPr lang="pl-PL" dirty="0" err="1"/>
              <a:t>Culture</a:t>
            </a:r>
            <a:r>
              <a:rPr lang="pl-PL" dirty="0"/>
              <a:t>, C 1980; Językowy obraz świata, Lb 1990, 19992 ; </a:t>
            </a:r>
            <a:r>
              <a:rPr lang="pl-PL" dirty="0" err="1"/>
              <a:t>Sage</a:t>
            </a:r>
            <a:r>
              <a:rPr lang="pl-PL" dirty="0"/>
              <a:t> Philosophy. </a:t>
            </a:r>
            <a:r>
              <a:rPr lang="pl-PL" dirty="0" err="1"/>
              <a:t>Indigenous</a:t>
            </a:r>
            <a:r>
              <a:rPr lang="pl-PL" dirty="0"/>
              <a:t> </a:t>
            </a:r>
            <a:r>
              <a:rPr lang="pl-PL" dirty="0" err="1"/>
              <a:t>Thinkers</a:t>
            </a:r>
            <a:r>
              <a:rPr lang="pl-PL" dirty="0"/>
              <a:t> and Modern </a:t>
            </a:r>
            <a:r>
              <a:rPr lang="pl-PL" dirty="0" err="1"/>
              <a:t>Debate</a:t>
            </a:r>
            <a:r>
              <a:rPr lang="pl-PL" dirty="0"/>
              <a:t> on African Philosophy, Lei 1990; C. </a:t>
            </a:r>
            <a:r>
              <a:rPr lang="pl-PL" dirty="0" err="1"/>
              <a:t>Momoh</a:t>
            </a:r>
            <a:r>
              <a:rPr lang="pl-PL" dirty="0"/>
              <a:t>, Philosophy of a New Past and </a:t>
            </a:r>
            <a:r>
              <a:rPr lang="pl-PL" dirty="0" err="1"/>
              <a:t>an</a:t>
            </a:r>
            <a:r>
              <a:rPr lang="pl-PL" dirty="0"/>
              <a:t> </a:t>
            </a:r>
            <a:r>
              <a:rPr lang="pl-PL" dirty="0" err="1"/>
              <a:t>Old</a:t>
            </a:r>
            <a:r>
              <a:rPr lang="pl-PL" dirty="0"/>
              <a:t> </a:t>
            </a:r>
            <a:r>
              <a:rPr lang="pl-PL" dirty="0" err="1"/>
              <a:t>Future</a:t>
            </a:r>
            <a:r>
              <a:rPr lang="pl-PL" dirty="0"/>
              <a:t>, </a:t>
            </a:r>
            <a:r>
              <a:rPr lang="pl-PL" dirty="0" err="1"/>
              <a:t>Auchi</a:t>
            </a:r>
            <a:r>
              <a:rPr lang="pl-PL" dirty="0"/>
              <a:t> 1991; K. A. </a:t>
            </a:r>
            <a:r>
              <a:rPr lang="pl-PL" dirty="0" err="1"/>
              <a:t>Appiah</a:t>
            </a:r>
            <a:r>
              <a:rPr lang="pl-PL" dirty="0"/>
              <a:t>, In My </a:t>
            </a:r>
            <a:r>
              <a:rPr lang="pl-PL" dirty="0" err="1"/>
              <a:t>Father’s</a:t>
            </a:r>
            <a:r>
              <a:rPr lang="pl-PL" dirty="0"/>
              <a:t> House. Africa in the Philosophy of </a:t>
            </a:r>
            <a:r>
              <a:rPr lang="pl-PL" dirty="0" err="1"/>
              <a:t>Culture</a:t>
            </a:r>
            <a:r>
              <a:rPr lang="pl-PL" dirty="0"/>
              <a:t>, </a:t>
            </a:r>
            <a:r>
              <a:rPr lang="pl-PL" dirty="0" err="1"/>
              <a:t>Lo</a:t>
            </a:r>
            <a:r>
              <a:rPr lang="pl-PL" dirty="0"/>
              <a:t> 1992; An </a:t>
            </a:r>
            <a:r>
              <a:rPr lang="pl-PL" dirty="0" err="1"/>
              <a:t>Anthology</a:t>
            </a:r>
            <a:r>
              <a:rPr lang="pl-PL" dirty="0"/>
              <a:t> of </a:t>
            </a:r>
            <a:r>
              <a:rPr lang="pl-PL" dirty="0" err="1"/>
              <a:t>Sacred</a:t>
            </a:r>
            <a:r>
              <a:rPr lang="pl-PL" dirty="0"/>
              <a:t> </a:t>
            </a:r>
            <a:r>
              <a:rPr lang="pl-PL" dirty="0" err="1"/>
              <a:t>Texts</a:t>
            </a:r>
            <a:r>
              <a:rPr lang="pl-PL" dirty="0"/>
              <a:t> by and </a:t>
            </a:r>
            <a:r>
              <a:rPr lang="pl-PL" dirty="0" err="1"/>
              <a:t>about</a:t>
            </a:r>
            <a:r>
              <a:rPr lang="pl-PL" dirty="0"/>
              <a:t> </a:t>
            </a:r>
            <a:r>
              <a:rPr lang="pl-PL" dirty="0" err="1"/>
              <a:t>Women</a:t>
            </a:r>
            <a:r>
              <a:rPr lang="pl-PL" dirty="0"/>
              <a:t>, NY 1993; From Africa to Zen. An </a:t>
            </a:r>
            <a:r>
              <a:rPr lang="pl-PL" dirty="0" err="1"/>
              <a:t>Invitation</a:t>
            </a:r>
            <a:r>
              <a:rPr lang="pl-PL" dirty="0"/>
              <a:t> to World Philosophy, </a:t>
            </a:r>
            <a:r>
              <a:rPr lang="pl-PL" dirty="0" err="1"/>
              <a:t>Lanham</a:t>
            </a:r>
            <a:r>
              <a:rPr lang="pl-PL" dirty="0"/>
              <a:t> 1993; S. Jedynak, O afrykańskiej e., w: tenże, Ex </a:t>
            </a:r>
            <a:r>
              <a:rPr lang="pl-PL" dirty="0" err="1"/>
              <a:t>oriente</a:t>
            </a:r>
            <a:r>
              <a:rPr lang="pl-PL" dirty="0"/>
              <a:t> </a:t>
            </a:r>
            <a:r>
              <a:rPr lang="pl-PL" dirty="0" err="1"/>
              <a:t>lux</a:t>
            </a:r>
            <a:r>
              <a:rPr lang="pl-PL" dirty="0"/>
              <a:t>. Szkice filozoficzno-antropologiczne dla miłośników kultur Wschodu, Lb 1995, 177–184; The African Philosophy Reader, </a:t>
            </a:r>
            <a:r>
              <a:rPr lang="pl-PL" dirty="0" err="1"/>
              <a:t>Lo</a:t>
            </a:r>
            <a:r>
              <a:rPr lang="pl-PL" dirty="0"/>
              <a:t> 1998.</a:t>
            </a:r>
          </a:p>
        </p:txBody>
      </p:sp>
    </p:spTree>
    <p:extLst>
      <p:ext uri="{BB962C8B-B14F-4D97-AF65-F5344CB8AC3E}">
        <p14:creationId xmlns:p14="http://schemas.microsoft.com/office/powerpoint/2010/main" val="25062206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a:extLst>
              <a:ext uri="{FF2B5EF4-FFF2-40B4-BE49-F238E27FC236}">
                <a16:creationId xmlns:a16="http://schemas.microsoft.com/office/drawing/2014/main" id="{EC1797A1-14B2-C94D-B941-C87A25AC63DC}"/>
              </a:ext>
            </a:extLst>
          </p:cNvPr>
          <p:cNvSpPr>
            <a:spLocks noGrp="1"/>
          </p:cNvSpPr>
          <p:nvPr>
            <p:ph idx="1"/>
          </p:nvPr>
        </p:nvSpPr>
        <p:spPr>
          <a:xfrm>
            <a:off x="838200" y="1978572"/>
            <a:ext cx="10515600" cy="2900856"/>
          </a:xfrm>
        </p:spPr>
        <p:txBody>
          <a:bodyPr>
            <a:normAutofit/>
          </a:bodyPr>
          <a:lstStyle/>
          <a:p>
            <a:pPr marL="0" indent="0">
              <a:buNone/>
            </a:pPr>
            <a:r>
              <a:rPr lang="pl-PL" sz="3600" dirty="0">
                <a:effectLst/>
                <a:latin typeface="+mj-lt"/>
              </a:rPr>
              <a:t>„Etnofilozofia jest </a:t>
            </a:r>
            <a:r>
              <a:rPr lang="pl-PL" sz="3600" dirty="0" err="1">
                <a:effectLst/>
                <a:latin typeface="+mj-lt"/>
              </a:rPr>
              <a:t>połączeniem</a:t>
            </a:r>
            <a:r>
              <a:rPr lang="pl-PL" sz="3600" dirty="0">
                <a:effectLst/>
                <a:latin typeface="+mj-lt"/>
              </a:rPr>
              <a:t> metody etnologicznej z filozoficznym </a:t>
            </a:r>
            <a:r>
              <a:rPr lang="pl-PL" sz="3600" dirty="0" err="1">
                <a:effectLst/>
                <a:latin typeface="+mj-lt"/>
              </a:rPr>
              <a:t>językiem</a:t>
            </a:r>
            <a:r>
              <a:rPr lang="pl-PL" sz="3600" dirty="0">
                <a:effectLst/>
                <a:latin typeface="+mj-lt"/>
              </a:rPr>
              <a:t>. Zajmuje </a:t>
            </a:r>
            <a:r>
              <a:rPr lang="pl-PL" sz="3600" dirty="0" err="1">
                <a:effectLst/>
                <a:latin typeface="+mj-lt"/>
              </a:rPr>
              <a:t>sie</a:t>
            </a:r>
            <a:r>
              <a:rPr lang="pl-PL" sz="3600" dirty="0">
                <a:effectLst/>
                <a:latin typeface="+mj-lt"/>
              </a:rPr>
              <a:t>̨ badaniem kultury, </a:t>
            </a:r>
            <a:r>
              <a:rPr lang="pl-PL" sz="3600" dirty="0" err="1">
                <a:effectLst/>
                <a:latin typeface="+mj-lt"/>
              </a:rPr>
              <a:t>zwyczajów</a:t>
            </a:r>
            <a:r>
              <a:rPr lang="pl-PL" sz="3600" dirty="0">
                <a:effectLst/>
                <a:latin typeface="+mj-lt"/>
              </a:rPr>
              <a:t>, </a:t>
            </a:r>
            <a:r>
              <a:rPr lang="pl-PL" sz="3600" dirty="0" err="1">
                <a:effectLst/>
                <a:latin typeface="+mj-lt"/>
              </a:rPr>
              <a:t>wierzen</a:t>
            </a:r>
            <a:r>
              <a:rPr lang="pl-PL" sz="3600" dirty="0">
                <a:effectLst/>
                <a:latin typeface="+mj-lt"/>
              </a:rPr>
              <a:t>́ w </a:t>
            </a:r>
            <a:r>
              <a:rPr lang="pl-PL" sz="3600" dirty="0" err="1">
                <a:effectLst/>
                <a:latin typeface="+mj-lt"/>
              </a:rPr>
              <a:t>świetle</a:t>
            </a:r>
            <a:r>
              <a:rPr lang="pl-PL" sz="3600" dirty="0">
                <a:effectLst/>
                <a:latin typeface="+mj-lt"/>
              </a:rPr>
              <a:t> refleksji filozoficznej. Posługuje </a:t>
            </a:r>
            <a:r>
              <a:rPr lang="pl-PL" sz="3600" dirty="0" err="1">
                <a:effectLst/>
                <a:latin typeface="+mj-lt"/>
              </a:rPr>
              <a:t>sie</a:t>
            </a:r>
            <a:r>
              <a:rPr lang="pl-PL" sz="3600" dirty="0">
                <a:effectLst/>
                <a:latin typeface="+mj-lt"/>
              </a:rPr>
              <a:t>̨ ona kolektywną </a:t>
            </a:r>
            <a:r>
              <a:rPr lang="pl-PL" sz="3600" dirty="0" err="1">
                <a:effectLst/>
                <a:latin typeface="+mj-lt"/>
              </a:rPr>
              <a:t>mądrościa</a:t>
            </a:r>
            <a:r>
              <a:rPr lang="pl-PL" sz="3600" dirty="0">
                <a:effectLst/>
                <a:latin typeface="+mj-lt"/>
              </a:rPr>
              <a:t>̨ ludu </a:t>
            </a:r>
            <a:r>
              <a:rPr lang="pl-PL" sz="3600" dirty="0" err="1">
                <a:effectLst/>
                <a:latin typeface="+mj-lt"/>
              </a:rPr>
              <a:t>afrykańskiego</a:t>
            </a:r>
            <a:r>
              <a:rPr lang="pl-PL" sz="3600" dirty="0">
                <a:effectLst/>
                <a:latin typeface="+mj-lt"/>
              </a:rPr>
              <a:t>.”  (Czesław Cekiera) </a:t>
            </a:r>
          </a:p>
          <a:p>
            <a:pPr marL="0" indent="0">
              <a:buNone/>
            </a:pPr>
            <a:endParaRPr lang="pl-PL" sz="3600" dirty="0">
              <a:latin typeface="+mj-lt"/>
            </a:endParaRPr>
          </a:p>
          <a:p>
            <a:pPr marL="0" indent="0">
              <a:buNone/>
            </a:pPr>
            <a:endParaRPr lang="pl-PL" sz="3600" dirty="0">
              <a:latin typeface="+mj-lt"/>
            </a:endParaRPr>
          </a:p>
          <a:p>
            <a:pPr marL="0" indent="0">
              <a:buNone/>
            </a:pPr>
            <a:endParaRPr lang="pl-PL" sz="3200" dirty="0"/>
          </a:p>
        </p:txBody>
      </p:sp>
      <p:sp>
        <p:nvSpPr>
          <p:cNvPr id="5" name="pole tekstowe 4">
            <a:extLst>
              <a:ext uri="{FF2B5EF4-FFF2-40B4-BE49-F238E27FC236}">
                <a16:creationId xmlns:a16="http://schemas.microsoft.com/office/drawing/2014/main" id="{AF366560-8A60-B149-B005-5E3DA73F0461}"/>
              </a:ext>
            </a:extLst>
          </p:cNvPr>
          <p:cNvSpPr txBox="1"/>
          <p:nvPr/>
        </p:nvSpPr>
        <p:spPr>
          <a:xfrm>
            <a:off x="1608083" y="4288221"/>
            <a:ext cx="184731" cy="369332"/>
          </a:xfrm>
          <a:prstGeom prst="rect">
            <a:avLst/>
          </a:prstGeom>
          <a:noFill/>
        </p:spPr>
        <p:txBody>
          <a:bodyPr wrap="none" rtlCol="0">
            <a:spAutoFit/>
          </a:bodyPr>
          <a:lstStyle/>
          <a:p>
            <a:endParaRPr lang="pl-PL" dirty="0"/>
          </a:p>
        </p:txBody>
      </p:sp>
      <p:sp>
        <p:nvSpPr>
          <p:cNvPr id="2" name="pole tekstowe 1">
            <a:extLst>
              <a:ext uri="{FF2B5EF4-FFF2-40B4-BE49-F238E27FC236}">
                <a16:creationId xmlns:a16="http://schemas.microsoft.com/office/drawing/2014/main" id="{911C9705-6931-D84B-A2AD-5332635BE5DC}"/>
              </a:ext>
            </a:extLst>
          </p:cNvPr>
          <p:cNvSpPr txBox="1"/>
          <p:nvPr/>
        </p:nvSpPr>
        <p:spPr>
          <a:xfrm>
            <a:off x="838200" y="630621"/>
            <a:ext cx="10040007" cy="646331"/>
          </a:xfrm>
          <a:prstGeom prst="rect">
            <a:avLst/>
          </a:prstGeom>
          <a:noFill/>
        </p:spPr>
        <p:txBody>
          <a:bodyPr wrap="square" rtlCol="0">
            <a:spAutoFit/>
          </a:bodyPr>
          <a:lstStyle/>
          <a:p>
            <a:r>
              <a:rPr lang="pl-PL" sz="3600" dirty="0">
                <a:latin typeface="Superclarendon Light" panose="02060305060000020003" pitchFamily="18" charset="0"/>
              </a:rPr>
              <a:t>Definicja etnofilozofii</a:t>
            </a:r>
          </a:p>
        </p:txBody>
      </p:sp>
    </p:spTree>
    <p:extLst>
      <p:ext uri="{BB962C8B-B14F-4D97-AF65-F5344CB8AC3E}">
        <p14:creationId xmlns:p14="http://schemas.microsoft.com/office/powerpoint/2010/main" val="32460889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7C45AAC-DEF9-3B4F-952F-1B2C7D71F9BD}"/>
              </a:ext>
            </a:extLst>
          </p:cNvPr>
          <p:cNvSpPr>
            <a:spLocks noGrp="1"/>
          </p:cNvSpPr>
          <p:nvPr>
            <p:ph type="title"/>
          </p:nvPr>
        </p:nvSpPr>
        <p:spPr/>
        <p:txBody>
          <a:bodyPr/>
          <a:lstStyle/>
          <a:p>
            <a:r>
              <a:rPr lang="pl-PL" sz="4400" dirty="0">
                <a:latin typeface="Superclarendon Light" panose="02060305060000020003" pitchFamily="18" charset="0"/>
              </a:rPr>
              <a:t>Definicja etnofilozofii</a:t>
            </a:r>
            <a:endParaRPr lang="pl-PL" dirty="0"/>
          </a:p>
        </p:txBody>
      </p:sp>
      <p:sp>
        <p:nvSpPr>
          <p:cNvPr id="3" name="Symbol zastępczy zawartości 2">
            <a:extLst>
              <a:ext uri="{FF2B5EF4-FFF2-40B4-BE49-F238E27FC236}">
                <a16:creationId xmlns:a16="http://schemas.microsoft.com/office/drawing/2014/main" id="{0D44E857-8E50-A14E-BF54-07F6969F650D}"/>
              </a:ext>
            </a:extLst>
          </p:cNvPr>
          <p:cNvSpPr>
            <a:spLocks noGrp="1"/>
          </p:cNvSpPr>
          <p:nvPr>
            <p:ph idx="1"/>
          </p:nvPr>
        </p:nvSpPr>
        <p:spPr/>
        <p:txBody>
          <a:bodyPr>
            <a:normAutofit/>
          </a:bodyPr>
          <a:lstStyle/>
          <a:p>
            <a:pPr marL="0" indent="0">
              <a:buNone/>
            </a:pPr>
            <a:endParaRPr lang="en-US" sz="4400" i="1" dirty="0">
              <a:latin typeface="+mj-lt"/>
              <a:ea typeface="Times New Roman" panose="02020603050405020304" pitchFamily="18" charset="0"/>
            </a:endParaRPr>
          </a:p>
          <a:p>
            <a:pPr marL="0" indent="0">
              <a:buNone/>
            </a:pPr>
            <a:r>
              <a:rPr lang="en-US" sz="4400" i="1" dirty="0">
                <a:effectLst/>
                <a:latin typeface="+mj-lt"/>
                <a:ea typeface="Times New Roman" panose="02020603050405020304" pitchFamily="18" charset="0"/>
              </a:rPr>
              <a:t>„</a:t>
            </a:r>
            <a:r>
              <a:rPr lang="en-US" sz="4400" i="1" dirty="0" err="1">
                <a:effectLst/>
                <a:latin typeface="+mj-lt"/>
                <a:ea typeface="Times New Roman" panose="02020603050405020304" pitchFamily="18" charset="0"/>
              </a:rPr>
              <a:t>Definicja</a:t>
            </a:r>
            <a:r>
              <a:rPr lang="en-US" sz="4400" i="1" dirty="0">
                <a:effectLst/>
                <a:latin typeface="+mj-lt"/>
                <a:ea typeface="Times New Roman" panose="02020603050405020304" pitchFamily="18" charset="0"/>
              </a:rPr>
              <a:t> etnofilozofii jest </a:t>
            </a:r>
            <a:r>
              <a:rPr lang="en-US" sz="4400" i="1" dirty="0" err="1">
                <a:effectLst/>
                <a:latin typeface="+mj-lt"/>
                <a:ea typeface="Times New Roman" panose="02020603050405020304" pitchFamily="18" charset="0"/>
              </a:rPr>
              <a:t>złożona</a:t>
            </a:r>
            <a:r>
              <a:rPr lang="en-US" sz="4400" i="1" dirty="0">
                <a:effectLst/>
                <a:latin typeface="+mj-lt"/>
                <a:ea typeface="Times New Roman" panose="02020603050405020304" pitchFamily="18" charset="0"/>
              </a:rPr>
              <a:t> </a:t>
            </a:r>
            <a:r>
              <a:rPr lang="en-US" sz="4400" i="1" dirty="0" err="1">
                <a:effectLst/>
                <a:latin typeface="+mj-lt"/>
                <a:ea typeface="Times New Roman" panose="02020603050405020304" pitchFamily="18" charset="0"/>
              </a:rPr>
              <a:t>i</a:t>
            </a:r>
            <a:r>
              <a:rPr lang="en-US" sz="4400" i="1" dirty="0">
                <a:effectLst/>
                <a:latin typeface="+mj-lt"/>
                <a:ea typeface="Times New Roman" panose="02020603050405020304" pitchFamily="18" charset="0"/>
              </a:rPr>
              <a:t> </a:t>
            </a:r>
            <a:r>
              <a:rPr lang="en-US" sz="4400" i="1" dirty="0" err="1">
                <a:effectLst/>
                <a:latin typeface="+mj-lt"/>
                <a:ea typeface="Times New Roman" panose="02020603050405020304" pitchFamily="18" charset="0"/>
              </a:rPr>
              <a:t>niejednoznaczna</a:t>
            </a:r>
            <a:r>
              <a:rPr lang="en-US" sz="4400" i="1" dirty="0">
                <a:effectLst/>
                <a:latin typeface="+mj-lt"/>
                <a:ea typeface="Times New Roman" panose="02020603050405020304" pitchFamily="18" charset="0"/>
              </a:rPr>
              <a:t>, </a:t>
            </a:r>
            <a:r>
              <a:rPr lang="en-US" sz="4400" i="1" dirty="0" err="1">
                <a:effectLst/>
                <a:latin typeface="+mj-lt"/>
                <a:ea typeface="Times New Roman" panose="02020603050405020304" pitchFamily="18" charset="0"/>
              </a:rPr>
              <a:t>ponieważ</a:t>
            </a:r>
            <a:r>
              <a:rPr lang="en-US" sz="4400" i="1" dirty="0">
                <a:effectLst/>
                <a:latin typeface="+mj-lt"/>
                <a:ea typeface="Times New Roman" panose="02020603050405020304" pitchFamily="18" charset="0"/>
              </a:rPr>
              <a:t> </a:t>
            </a:r>
            <a:r>
              <a:rPr lang="en-US" sz="4400" i="1" dirty="0" err="1">
                <a:effectLst/>
                <a:latin typeface="+mj-lt"/>
                <a:ea typeface="Times New Roman" panose="02020603050405020304" pitchFamily="18" charset="0"/>
              </a:rPr>
              <a:t>wynika</a:t>
            </a:r>
            <a:r>
              <a:rPr lang="en-US" sz="4400" i="1" dirty="0">
                <a:effectLst/>
                <a:latin typeface="+mj-lt"/>
                <a:ea typeface="Times New Roman" panose="02020603050405020304" pitchFamily="18" charset="0"/>
              </a:rPr>
              <a:t> z </a:t>
            </a:r>
            <a:r>
              <a:rPr lang="en-US" sz="4400" i="1" dirty="0" err="1">
                <a:effectLst/>
                <a:latin typeface="+mj-lt"/>
                <a:ea typeface="Times New Roman" panose="02020603050405020304" pitchFamily="18" charset="0"/>
              </a:rPr>
              <a:t>podstawowej</a:t>
            </a:r>
            <a:r>
              <a:rPr lang="en-US" sz="4400" i="1" dirty="0">
                <a:effectLst/>
                <a:latin typeface="+mj-lt"/>
                <a:ea typeface="Times New Roman" panose="02020603050405020304" pitchFamily="18" charset="0"/>
              </a:rPr>
              <a:t> </a:t>
            </a:r>
            <a:r>
              <a:rPr lang="en-US" sz="4400" i="1" dirty="0" err="1">
                <a:effectLst/>
                <a:latin typeface="+mj-lt"/>
                <a:ea typeface="Times New Roman" panose="02020603050405020304" pitchFamily="18" charset="0"/>
              </a:rPr>
              <a:t>dwuznaczności</a:t>
            </a:r>
            <a:r>
              <a:rPr lang="en-US" sz="4400" i="1" dirty="0">
                <a:effectLst/>
                <a:latin typeface="+mj-lt"/>
                <a:ea typeface="Times New Roman" panose="02020603050405020304" pitchFamily="18" charset="0"/>
              </a:rPr>
              <a:t> </a:t>
            </a:r>
            <a:r>
              <a:rPr lang="en-US" sz="4400" i="1" dirty="0" err="1">
                <a:effectLst/>
                <a:latin typeface="+mj-lt"/>
                <a:ea typeface="Times New Roman" panose="02020603050405020304" pitchFamily="18" charset="0"/>
              </a:rPr>
              <a:t>samej</a:t>
            </a:r>
            <a:r>
              <a:rPr lang="en-US" sz="4400" i="1" dirty="0">
                <a:effectLst/>
                <a:latin typeface="+mj-lt"/>
                <a:ea typeface="Times New Roman" panose="02020603050405020304" pitchFamily="18" charset="0"/>
              </a:rPr>
              <a:t> </a:t>
            </a:r>
            <a:r>
              <a:rPr lang="en-US" sz="4400" i="1" dirty="0" err="1">
                <a:effectLst/>
                <a:latin typeface="+mj-lt"/>
                <a:ea typeface="Times New Roman" panose="02020603050405020304" pitchFamily="18" charset="0"/>
              </a:rPr>
              <a:t>definicji</a:t>
            </a:r>
            <a:r>
              <a:rPr lang="en-US" sz="4400" i="1" dirty="0">
                <a:effectLst/>
                <a:latin typeface="+mj-lt"/>
                <a:ea typeface="Times New Roman" panose="02020603050405020304" pitchFamily="18" charset="0"/>
              </a:rPr>
              <a:t> </a:t>
            </a:r>
            <a:r>
              <a:rPr lang="en-US" sz="4400" i="1" dirty="0" err="1">
                <a:effectLst/>
                <a:latin typeface="+mj-lt"/>
                <a:ea typeface="Times New Roman" panose="02020603050405020304" pitchFamily="18" charset="0"/>
              </a:rPr>
              <a:t>filozofii</a:t>
            </a:r>
            <a:r>
              <a:rPr lang="en-US" sz="4400" i="1" dirty="0">
                <a:effectLst/>
                <a:latin typeface="+mj-lt"/>
                <a:ea typeface="Times New Roman" panose="02020603050405020304" pitchFamily="18" charset="0"/>
              </a:rPr>
              <a:t>”. (</a:t>
            </a:r>
            <a:r>
              <a:rPr lang="en-US" sz="4400" i="1" dirty="0" err="1">
                <a:effectLst/>
                <a:latin typeface="+mj-lt"/>
                <a:ea typeface="Times New Roman" panose="02020603050405020304" pitchFamily="18" charset="0"/>
              </a:rPr>
              <a:t>routledge</a:t>
            </a:r>
            <a:r>
              <a:rPr lang="en-US" sz="4400" i="1" dirty="0">
                <a:effectLst/>
                <a:latin typeface="+mj-lt"/>
                <a:ea typeface="Times New Roman" panose="02020603050405020304" pitchFamily="18" charset="0"/>
              </a:rPr>
              <a:t>)</a:t>
            </a:r>
            <a:endParaRPr lang="pl-PL" sz="4400" dirty="0">
              <a:effectLst/>
              <a:latin typeface="+mj-lt"/>
              <a:ea typeface="Times New Roman" panose="02020603050405020304" pitchFamily="18" charset="0"/>
            </a:endParaRPr>
          </a:p>
          <a:p>
            <a:pPr marL="0" indent="0">
              <a:buNone/>
            </a:pPr>
            <a:endParaRPr lang="pl-PL" dirty="0"/>
          </a:p>
        </p:txBody>
      </p:sp>
    </p:spTree>
    <p:extLst>
      <p:ext uri="{BB962C8B-B14F-4D97-AF65-F5344CB8AC3E}">
        <p14:creationId xmlns:p14="http://schemas.microsoft.com/office/powerpoint/2010/main" val="15499641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a:extLst>
              <a:ext uri="{FF2B5EF4-FFF2-40B4-BE49-F238E27FC236}">
                <a16:creationId xmlns:a16="http://schemas.microsoft.com/office/drawing/2014/main" id="{762ADB98-7666-3941-8144-0D06FA17AC0B}"/>
              </a:ext>
            </a:extLst>
          </p:cNvPr>
          <p:cNvSpPr>
            <a:spLocks noGrp="1"/>
          </p:cNvSpPr>
          <p:nvPr>
            <p:ph idx="1"/>
          </p:nvPr>
        </p:nvSpPr>
        <p:spPr>
          <a:xfrm>
            <a:off x="838200" y="2301765"/>
            <a:ext cx="10515600" cy="3875197"/>
          </a:xfrm>
        </p:spPr>
        <p:txBody>
          <a:bodyPr>
            <a:normAutofit/>
          </a:bodyPr>
          <a:lstStyle/>
          <a:p>
            <a:pPr marL="0" indent="0">
              <a:buNone/>
            </a:pPr>
            <a:endParaRPr lang="en-US" sz="3600" dirty="0">
              <a:effectLst/>
              <a:latin typeface="Calibri Light" panose="020F0302020204030204" pitchFamily="34" charset="0"/>
              <a:ea typeface="Calibri" panose="020F0502020204030204" pitchFamily="34" charset="0"/>
            </a:endParaRPr>
          </a:p>
          <a:p>
            <a:pPr marL="0" indent="0" algn="ctr">
              <a:buNone/>
            </a:pPr>
            <a:r>
              <a:rPr lang="en-US" sz="2400" i="1" dirty="0">
                <a:effectLst/>
                <a:latin typeface="Calibri Light" panose="020F0302020204030204" pitchFamily="34" charset="0"/>
                <a:ea typeface="Times New Roman" panose="02020603050405020304" pitchFamily="18" charset="0"/>
              </a:rPr>
              <a:t>ethnophilosophy is a term used to describe the bodies of belief and knowledge defined by colonized people whose institutions cannot easily be assimilated into models derived from the Western experience in general and the Enlightenment in particular, notably those historical contexts out of which the modern discipline of (Western) philosophy emerged and from which it draws its specificity. From this point of view the ambiguity that created ethnophilosophy has little to do with the people to whom the term is applied and much to do with the social contexts from which a specialism such as philosophy is derived. (</a:t>
            </a:r>
            <a:r>
              <a:rPr lang="en-US" sz="2400" i="1" dirty="0" err="1">
                <a:effectLst/>
                <a:latin typeface="Calibri Light" panose="020F0302020204030204" pitchFamily="34" charset="0"/>
                <a:ea typeface="Times New Roman" panose="02020603050405020304" pitchFamily="18" charset="0"/>
              </a:rPr>
              <a:t>routledge</a:t>
            </a:r>
            <a:r>
              <a:rPr lang="en-US" sz="2400" i="1" dirty="0">
                <a:effectLst/>
                <a:latin typeface="Calibri Light" panose="020F0302020204030204" pitchFamily="34" charset="0"/>
                <a:ea typeface="Times New Roman" panose="02020603050405020304" pitchFamily="18" charset="0"/>
              </a:rPr>
              <a:t>)</a:t>
            </a:r>
            <a:endParaRPr lang="pl-PL" sz="2400" dirty="0">
              <a:effectLst/>
              <a:latin typeface="Times New Roman" panose="02020603050405020304" pitchFamily="18" charset="0"/>
              <a:ea typeface="Times New Roman" panose="02020603050405020304" pitchFamily="18" charset="0"/>
            </a:endParaRPr>
          </a:p>
          <a:p>
            <a:pPr marL="0" indent="0">
              <a:buNone/>
            </a:pPr>
            <a:endParaRPr lang="pl-PL" sz="4800" dirty="0"/>
          </a:p>
        </p:txBody>
      </p:sp>
      <p:sp>
        <p:nvSpPr>
          <p:cNvPr id="4" name="pole tekstowe 3">
            <a:extLst>
              <a:ext uri="{FF2B5EF4-FFF2-40B4-BE49-F238E27FC236}">
                <a16:creationId xmlns:a16="http://schemas.microsoft.com/office/drawing/2014/main" id="{7E46D602-3469-3C47-8F29-81B3F73B2EC1}"/>
              </a:ext>
            </a:extLst>
          </p:cNvPr>
          <p:cNvSpPr txBox="1"/>
          <p:nvPr/>
        </p:nvSpPr>
        <p:spPr>
          <a:xfrm>
            <a:off x="838200" y="788276"/>
            <a:ext cx="10515599" cy="769441"/>
          </a:xfrm>
          <a:prstGeom prst="rect">
            <a:avLst/>
          </a:prstGeom>
          <a:noFill/>
        </p:spPr>
        <p:txBody>
          <a:bodyPr wrap="square" rtlCol="0">
            <a:spAutoFit/>
          </a:bodyPr>
          <a:lstStyle/>
          <a:p>
            <a:r>
              <a:rPr lang="pl-PL" sz="4400" dirty="0">
                <a:latin typeface="Superclarendon Light" panose="02060305060000020003" pitchFamily="18" charset="0"/>
              </a:rPr>
              <a:t>Definicja etnofilozofii</a:t>
            </a:r>
            <a:endParaRPr lang="pl-PL" sz="4400" dirty="0"/>
          </a:p>
        </p:txBody>
      </p:sp>
    </p:spTree>
    <p:extLst>
      <p:ext uri="{BB962C8B-B14F-4D97-AF65-F5344CB8AC3E}">
        <p14:creationId xmlns:p14="http://schemas.microsoft.com/office/powerpoint/2010/main" val="38203430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E4128F5-C0FF-6846-BCA2-36F928BEDF39}"/>
              </a:ext>
            </a:extLst>
          </p:cNvPr>
          <p:cNvSpPr>
            <a:spLocks noGrp="1"/>
          </p:cNvSpPr>
          <p:nvPr>
            <p:ph type="title"/>
          </p:nvPr>
        </p:nvSpPr>
        <p:spPr/>
        <p:txBody>
          <a:bodyPr/>
          <a:lstStyle/>
          <a:p>
            <a:r>
              <a:rPr lang="pl-PL" sz="4400" dirty="0">
                <a:latin typeface="Superclarendon Light" panose="02060305060000020003" pitchFamily="18" charset="0"/>
              </a:rPr>
              <a:t>Definicja etnofilozofii</a:t>
            </a:r>
            <a:endParaRPr lang="pl-PL" dirty="0"/>
          </a:p>
        </p:txBody>
      </p:sp>
      <p:sp>
        <p:nvSpPr>
          <p:cNvPr id="3" name="Symbol zastępczy zawartości 2">
            <a:extLst>
              <a:ext uri="{FF2B5EF4-FFF2-40B4-BE49-F238E27FC236}">
                <a16:creationId xmlns:a16="http://schemas.microsoft.com/office/drawing/2014/main" id="{7544356F-6E19-F74C-959F-21FAF80856A3}"/>
              </a:ext>
            </a:extLst>
          </p:cNvPr>
          <p:cNvSpPr>
            <a:spLocks noGrp="1"/>
          </p:cNvSpPr>
          <p:nvPr>
            <p:ph idx="1"/>
          </p:nvPr>
        </p:nvSpPr>
        <p:spPr>
          <a:xfrm>
            <a:off x="838200" y="2427889"/>
            <a:ext cx="10515600" cy="2459421"/>
          </a:xfrm>
        </p:spPr>
        <p:txBody>
          <a:bodyPr/>
          <a:lstStyle/>
          <a:p>
            <a:pPr marL="0" indent="0">
              <a:buNone/>
            </a:pPr>
            <a:r>
              <a:rPr lang="en-US" sz="4800" dirty="0">
                <a:effectLst/>
                <a:latin typeface="Calibri Light" panose="020F0302020204030204" pitchFamily="34" charset="0"/>
                <a:ea typeface="Calibri" panose="020F0502020204030204" pitchFamily="34" charset="0"/>
              </a:rPr>
              <a:t>Z </a:t>
            </a:r>
            <a:r>
              <a:rPr lang="en-US" sz="4800" dirty="0" err="1">
                <a:effectLst/>
                <a:latin typeface="Calibri Light" panose="020F0302020204030204" pitchFamily="34" charset="0"/>
                <a:ea typeface="Calibri" panose="020F0502020204030204" pitchFamily="34" charset="0"/>
              </a:rPr>
              <a:t>socjologicznego</a:t>
            </a:r>
            <a:r>
              <a:rPr lang="en-US" sz="4800" dirty="0">
                <a:effectLst/>
                <a:latin typeface="Calibri Light" panose="020F0302020204030204" pitchFamily="34" charset="0"/>
                <a:ea typeface="Calibri" panose="020F0502020204030204" pitchFamily="34" charset="0"/>
              </a:rPr>
              <a:t> </a:t>
            </a:r>
            <a:r>
              <a:rPr lang="en-US" sz="4800" dirty="0" err="1">
                <a:effectLst/>
                <a:latin typeface="Calibri Light" panose="020F0302020204030204" pitchFamily="34" charset="0"/>
                <a:ea typeface="Calibri" panose="020F0502020204030204" pitchFamily="34" charset="0"/>
              </a:rPr>
              <a:t>i</a:t>
            </a:r>
            <a:r>
              <a:rPr lang="en-US" sz="4800" dirty="0">
                <a:effectLst/>
                <a:latin typeface="Calibri Light" panose="020F0302020204030204" pitchFamily="34" charset="0"/>
                <a:ea typeface="Calibri" panose="020F0502020204030204" pitchFamily="34" charset="0"/>
              </a:rPr>
              <a:t> </a:t>
            </a:r>
            <a:r>
              <a:rPr lang="en-US" sz="4800" dirty="0" err="1">
                <a:effectLst/>
                <a:latin typeface="Calibri Light" panose="020F0302020204030204" pitchFamily="34" charset="0"/>
                <a:ea typeface="Calibri" panose="020F0502020204030204" pitchFamily="34" charset="0"/>
              </a:rPr>
              <a:t>antropologicznego</a:t>
            </a:r>
            <a:r>
              <a:rPr lang="en-US" sz="4800" dirty="0">
                <a:effectLst/>
                <a:latin typeface="Calibri Light" panose="020F0302020204030204" pitchFamily="34" charset="0"/>
                <a:ea typeface="Calibri" panose="020F0502020204030204" pitchFamily="34" charset="0"/>
              </a:rPr>
              <a:t> </a:t>
            </a:r>
            <a:r>
              <a:rPr lang="en-US" sz="4800" dirty="0" err="1">
                <a:effectLst/>
                <a:latin typeface="Calibri Light" panose="020F0302020204030204" pitchFamily="34" charset="0"/>
                <a:ea typeface="Calibri" panose="020F0502020204030204" pitchFamily="34" charset="0"/>
              </a:rPr>
              <a:t>punktu</a:t>
            </a:r>
            <a:r>
              <a:rPr lang="en-US" sz="4800" dirty="0">
                <a:effectLst/>
                <a:latin typeface="Calibri Light" panose="020F0302020204030204" pitchFamily="34" charset="0"/>
                <a:ea typeface="Calibri" panose="020F0502020204030204" pitchFamily="34" charset="0"/>
              </a:rPr>
              <a:t> </a:t>
            </a:r>
            <a:r>
              <a:rPr lang="en-US" sz="4800" dirty="0" err="1">
                <a:effectLst/>
                <a:latin typeface="Calibri Light" panose="020F0302020204030204" pitchFamily="34" charset="0"/>
                <a:ea typeface="Calibri" panose="020F0502020204030204" pitchFamily="34" charset="0"/>
              </a:rPr>
              <a:t>widzenia</a:t>
            </a:r>
            <a:r>
              <a:rPr lang="en-US" sz="4800" dirty="0">
                <a:effectLst/>
                <a:latin typeface="Calibri Light" panose="020F0302020204030204" pitchFamily="34" charset="0"/>
                <a:ea typeface="Calibri" panose="020F0502020204030204" pitchFamily="34" charset="0"/>
              </a:rPr>
              <a:t> </a:t>
            </a:r>
            <a:r>
              <a:rPr lang="en-US" sz="4800" dirty="0" err="1">
                <a:effectLst/>
                <a:latin typeface="Calibri Light" panose="020F0302020204030204" pitchFamily="34" charset="0"/>
                <a:ea typeface="Calibri" panose="020F0502020204030204" pitchFamily="34" charset="0"/>
              </a:rPr>
              <a:t>cała</a:t>
            </a:r>
            <a:r>
              <a:rPr lang="en-US" sz="4800" dirty="0">
                <a:effectLst/>
                <a:latin typeface="Calibri Light" panose="020F0302020204030204" pitchFamily="34" charset="0"/>
                <a:ea typeface="Calibri" panose="020F0502020204030204" pitchFamily="34" charset="0"/>
              </a:rPr>
              <a:t> </a:t>
            </a:r>
            <a:r>
              <a:rPr lang="en-US" sz="4800" dirty="0" err="1">
                <a:effectLst/>
                <a:latin typeface="Calibri Light" panose="020F0302020204030204" pitchFamily="34" charset="0"/>
                <a:ea typeface="Calibri" panose="020F0502020204030204" pitchFamily="34" charset="0"/>
              </a:rPr>
              <a:t>filozofia</a:t>
            </a:r>
            <a:r>
              <a:rPr lang="en-US" sz="4800" dirty="0">
                <a:effectLst/>
                <a:latin typeface="Calibri Light" panose="020F0302020204030204" pitchFamily="34" charset="0"/>
                <a:ea typeface="Calibri" panose="020F0502020204030204" pitchFamily="34" charset="0"/>
              </a:rPr>
              <a:t> jest </a:t>
            </a:r>
            <a:r>
              <a:rPr lang="en-US" sz="4800" dirty="0" err="1">
                <a:effectLst/>
                <a:latin typeface="Calibri Light" panose="020F0302020204030204" pitchFamily="34" charset="0"/>
                <a:ea typeface="Calibri" panose="020F0502020204030204" pitchFamily="34" charset="0"/>
              </a:rPr>
              <a:t>etnofilozofią</a:t>
            </a:r>
            <a:r>
              <a:rPr lang="en-US" sz="4800" dirty="0">
                <a:effectLst/>
                <a:latin typeface="Calibri Light" panose="020F0302020204030204" pitchFamily="34" charset="0"/>
                <a:ea typeface="Calibri" panose="020F0502020204030204" pitchFamily="34" charset="0"/>
              </a:rPr>
              <a:t>. (</a:t>
            </a:r>
            <a:r>
              <a:rPr lang="en-US" sz="4800" dirty="0" err="1">
                <a:effectLst/>
                <a:latin typeface="Calibri Light" panose="020F0302020204030204" pitchFamily="34" charset="0"/>
                <a:ea typeface="Calibri" panose="020F0502020204030204" pitchFamily="34" charset="0"/>
              </a:rPr>
              <a:t>routledge</a:t>
            </a:r>
            <a:r>
              <a:rPr lang="en-US" sz="4800" dirty="0">
                <a:effectLst/>
                <a:latin typeface="Calibri Light" panose="020F0302020204030204" pitchFamily="34" charset="0"/>
                <a:ea typeface="Calibri" panose="020F0502020204030204" pitchFamily="34" charset="0"/>
              </a:rPr>
              <a:t>)</a:t>
            </a:r>
          </a:p>
          <a:p>
            <a:endParaRPr lang="pl-PL" dirty="0"/>
          </a:p>
        </p:txBody>
      </p:sp>
    </p:spTree>
    <p:extLst>
      <p:ext uri="{BB962C8B-B14F-4D97-AF65-F5344CB8AC3E}">
        <p14:creationId xmlns:p14="http://schemas.microsoft.com/office/powerpoint/2010/main" val="32220296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a:extLst>
              <a:ext uri="{FF2B5EF4-FFF2-40B4-BE49-F238E27FC236}">
                <a16:creationId xmlns:a16="http://schemas.microsoft.com/office/drawing/2014/main" id="{0A1FE3D1-3CB3-5049-A9F3-FDA38F5FC785}"/>
              </a:ext>
            </a:extLst>
          </p:cNvPr>
          <p:cNvSpPr>
            <a:spLocks noGrp="1"/>
          </p:cNvSpPr>
          <p:nvPr>
            <p:ph idx="1"/>
          </p:nvPr>
        </p:nvSpPr>
        <p:spPr>
          <a:xfrm>
            <a:off x="838200" y="725214"/>
            <a:ext cx="10515600" cy="5451749"/>
          </a:xfrm>
        </p:spPr>
        <p:txBody>
          <a:bodyPr/>
          <a:lstStyle/>
          <a:p>
            <a:pPr marL="0" indent="0">
              <a:buNone/>
            </a:pPr>
            <a:r>
              <a:rPr lang="pl-PL" sz="2800" dirty="0"/>
              <a:t>Etnofilozofia odnosi się do jednostek przekonań i wiedzy, które mają znaczenie filozoficzne i które można ponownie opisać za pomocą terminów zaczerpniętych z filozofii akademickiej, ale które nie zostały świadomie sformułowane jako filozofia przez filozofów. Te zbiory przekonań i wiedzy przejawiają się w myślach i działaniach ludzi, którzy podzielają wspólną kulturę. </a:t>
            </a:r>
          </a:p>
          <a:p>
            <a:pPr marL="0" indent="0">
              <a:buNone/>
            </a:pPr>
            <a:endParaRPr lang="pl-PL" dirty="0"/>
          </a:p>
          <a:p>
            <a:pPr marL="0" indent="0">
              <a:buNone/>
            </a:pPr>
            <a:r>
              <a:rPr lang="pl-PL" sz="2800" dirty="0"/>
              <a:t>Etnofilozofia bada systemy myślenia istniejących </a:t>
            </a:r>
            <a:r>
              <a:rPr lang="pl-PL" sz="2800" dirty="0" err="1"/>
              <a:t>przedkolonialnych</a:t>
            </a:r>
            <a:r>
              <a:rPr lang="pl-PL" sz="2800" dirty="0"/>
              <a:t> społeczności afrykańskich w celu określenia, jakie mogą być idealne formy „autentycznej” afrykańskiej filozofii i praktyki w wyłaniającej się sytuacji postkolonialnej. (</a:t>
            </a:r>
            <a:r>
              <a:rPr lang="pl-PL" sz="2800" dirty="0" err="1"/>
              <a:t>routledge</a:t>
            </a:r>
            <a:r>
              <a:rPr lang="pl-PL" sz="2800" dirty="0"/>
              <a:t>)</a:t>
            </a:r>
          </a:p>
          <a:p>
            <a:endParaRPr lang="pl-PL" dirty="0"/>
          </a:p>
        </p:txBody>
      </p:sp>
    </p:spTree>
    <p:extLst>
      <p:ext uri="{BB962C8B-B14F-4D97-AF65-F5344CB8AC3E}">
        <p14:creationId xmlns:p14="http://schemas.microsoft.com/office/powerpoint/2010/main" val="38492080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909E7C9-6BC2-3841-9AB2-06ABA2070B90}"/>
              </a:ext>
            </a:extLst>
          </p:cNvPr>
          <p:cNvSpPr>
            <a:spLocks noGrp="1"/>
          </p:cNvSpPr>
          <p:nvPr>
            <p:ph type="title"/>
          </p:nvPr>
        </p:nvSpPr>
        <p:spPr/>
        <p:txBody>
          <a:bodyPr/>
          <a:lstStyle/>
          <a:p>
            <a:r>
              <a:rPr lang="pl-PL" dirty="0">
                <a:latin typeface="Superclarendon Light" panose="02060305060000020003" pitchFamily="18" charset="0"/>
              </a:rPr>
              <a:t>Termin (Zięba)</a:t>
            </a:r>
          </a:p>
        </p:txBody>
      </p:sp>
      <p:sp>
        <p:nvSpPr>
          <p:cNvPr id="3" name="Symbol zastępczy zawartości 2">
            <a:extLst>
              <a:ext uri="{FF2B5EF4-FFF2-40B4-BE49-F238E27FC236}">
                <a16:creationId xmlns:a16="http://schemas.microsoft.com/office/drawing/2014/main" id="{C95D59C8-8D90-F74C-BF36-0F6FCFFAB7FF}"/>
              </a:ext>
            </a:extLst>
          </p:cNvPr>
          <p:cNvSpPr>
            <a:spLocks noGrp="1"/>
          </p:cNvSpPr>
          <p:nvPr>
            <p:ph idx="1"/>
          </p:nvPr>
        </p:nvSpPr>
        <p:spPr>
          <a:xfrm>
            <a:off x="838200" y="1825625"/>
            <a:ext cx="10515600" cy="2304941"/>
          </a:xfrm>
        </p:spPr>
        <p:txBody>
          <a:bodyPr>
            <a:normAutofit/>
          </a:bodyPr>
          <a:lstStyle/>
          <a:p>
            <a:pPr marL="0" indent="0">
              <a:buNone/>
            </a:pPr>
            <a:r>
              <a:rPr lang="pl-PL" dirty="0">
                <a:latin typeface="+mj-lt"/>
              </a:rPr>
              <a:t>Termin „etnofilozofia” został wprowadzony przez M. Towa w 1971 roku.  </a:t>
            </a:r>
          </a:p>
          <a:p>
            <a:pPr marL="0" indent="0">
              <a:buNone/>
            </a:pPr>
            <a:r>
              <a:rPr lang="pl-PL" dirty="0">
                <a:latin typeface="+mj-lt"/>
              </a:rPr>
              <a:t>Wyodrębnienie tego trendu było zainspirowane pracami:</a:t>
            </a:r>
          </a:p>
          <a:p>
            <a:r>
              <a:rPr lang="pl-PL" dirty="0">
                <a:latin typeface="+mj-lt"/>
              </a:rPr>
              <a:t>M. Griaule (</a:t>
            </a:r>
            <a:r>
              <a:rPr lang="pl-PL" i="1" dirty="0">
                <a:effectLst/>
                <a:latin typeface="+mj-lt"/>
                <a:ea typeface="Calibri" panose="020F0502020204030204" pitchFamily="34" charset="0"/>
              </a:rPr>
              <a:t>M. </a:t>
            </a:r>
            <a:r>
              <a:rPr lang="pl-PL" i="1" dirty="0" err="1">
                <a:effectLst/>
                <a:latin typeface="+mj-lt"/>
                <a:ea typeface="Calibri" panose="020F0502020204030204" pitchFamily="34" charset="0"/>
              </a:rPr>
              <a:t>Griaule’a</a:t>
            </a:r>
            <a:r>
              <a:rPr lang="pl-PL" i="1" dirty="0">
                <a:effectLst/>
                <a:latin typeface="+mj-lt"/>
                <a:ea typeface="Calibri" panose="020F0502020204030204" pitchFamily="34" charset="0"/>
              </a:rPr>
              <a:t> </a:t>
            </a:r>
            <a:r>
              <a:rPr lang="pl-PL" i="1" dirty="0" err="1">
                <a:effectLst/>
                <a:latin typeface="+mj-lt"/>
                <a:ea typeface="Calibri" panose="020F0502020204030204" pitchFamily="34" charset="0"/>
              </a:rPr>
              <a:t>Masques</a:t>
            </a:r>
            <a:r>
              <a:rPr lang="pl-PL" i="1" dirty="0">
                <a:effectLst/>
                <a:latin typeface="+mj-lt"/>
                <a:ea typeface="Calibri" panose="020F0502020204030204" pitchFamily="34" charset="0"/>
              </a:rPr>
              <a:t> </a:t>
            </a:r>
            <a:r>
              <a:rPr lang="pl-PL" i="1" dirty="0" err="1">
                <a:effectLst/>
                <a:latin typeface="+mj-lt"/>
                <a:ea typeface="Calibri" panose="020F0502020204030204" pitchFamily="34" charset="0"/>
              </a:rPr>
              <a:t>dogons</a:t>
            </a:r>
            <a:r>
              <a:rPr lang="pl-PL" i="1" dirty="0">
                <a:effectLst/>
                <a:latin typeface="+mj-lt"/>
                <a:ea typeface="Calibri" panose="020F0502020204030204" pitchFamily="34" charset="0"/>
              </a:rPr>
              <a:t>, 1938, 1994</a:t>
            </a:r>
            <a:r>
              <a:rPr lang="pl-PL" i="1" dirty="0">
                <a:latin typeface="+mj-lt"/>
                <a:ea typeface="Calibri" panose="020F0502020204030204" pitchFamily="34" charset="0"/>
              </a:rPr>
              <a:t>)</a:t>
            </a:r>
            <a:endParaRPr lang="pl-PL" dirty="0">
              <a:latin typeface="+mj-lt"/>
            </a:endParaRPr>
          </a:p>
          <a:p>
            <a:r>
              <a:rPr lang="pl-PL" dirty="0">
                <a:latin typeface="+mj-lt"/>
              </a:rPr>
              <a:t>P. Tempels (</a:t>
            </a:r>
            <a:r>
              <a:rPr lang="en-US" i="1" dirty="0" err="1">
                <a:effectLst/>
                <a:latin typeface="+mj-lt"/>
                <a:ea typeface="Calibri" panose="020F0502020204030204" pitchFamily="34" charset="0"/>
              </a:rPr>
              <a:t>Bantoe-philosophie</a:t>
            </a:r>
            <a:r>
              <a:rPr lang="en-US" i="1" dirty="0">
                <a:latin typeface="+mj-lt"/>
                <a:ea typeface="Calibri" panose="020F0502020204030204" pitchFamily="34" charset="0"/>
              </a:rPr>
              <a:t>, 1945</a:t>
            </a:r>
            <a:r>
              <a:rPr lang="en-US" i="1" dirty="0">
                <a:effectLst/>
                <a:latin typeface="+mj-lt"/>
                <a:ea typeface="Calibri" panose="020F0502020204030204" pitchFamily="34" charset="0"/>
              </a:rPr>
              <a:t>)</a:t>
            </a:r>
            <a:endParaRPr lang="pl-PL" dirty="0">
              <a:latin typeface="+mj-lt"/>
            </a:endParaRPr>
          </a:p>
        </p:txBody>
      </p:sp>
    </p:spTree>
    <p:extLst>
      <p:ext uri="{BB962C8B-B14F-4D97-AF65-F5344CB8AC3E}">
        <p14:creationId xmlns:p14="http://schemas.microsoft.com/office/powerpoint/2010/main" val="3300885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4C5252D-613C-E74A-A12A-D8E69F63292B}"/>
              </a:ext>
            </a:extLst>
          </p:cNvPr>
          <p:cNvSpPr>
            <a:spLocks noGrp="1"/>
          </p:cNvSpPr>
          <p:nvPr>
            <p:ph type="title"/>
          </p:nvPr>
        </p:nvSpPr>
        <p:spPr/>
        <p:txBody>
          <a:bodyPr/>
          <a:lstStyle/>
          <a:p>
            <a:r>
              <a:rPr lang="pl-PL" dirty="0"/>
              <a:t>Poprzednicy etnofilozofii (</a:t>
            </a:r>
            <a:r>
              <a:rPr lang="pl-PL" dirty="0" err="1"/>
              <a:t>routledge</a:t>
            </a:r>
            <a:r>
              <a:rPr lang="pl-PL" dirty="0"/>
              <a:t>)</a:t>
            </a:r>
          </a:p>
        </p:txBody>
      </p:sp>
      <p:sp>
        <p:nvSpPr>
          <p:cNvPr id="3" name="Symbol zastępczy zawartości 2">
            <a:extLst>
              <a:ext uri="{FF2B5EF4-FFF2-40B4-BE49-F238E27FC236}">
                <a16:creationId xmlns:a16="http://schemas.microsoft.com/office/drawing/2014/main" id="{97CA7EF5-94F9-A643-9DA2-335E8A7A7B69}"/>
              </a:ext>
            </a:extLst>
          </p:cNvPr>
          <p:cNvSpPr>
            <a:spLocks noGrp="1"/>
          </p:cNvSpPr>
          <p:nvPr>
            <p:ph idx="1"/>
          </p:nvPr>
        </p:nvSpPr>
        <p:spPr/>
        <p:txBody>
          <a:bodyPr>
            <a:normAutofit/>
          </a:bodyPr>
          <a:lstStyle/>
          <a:p>
            <a:pPr marL="0" indent="0">
              <a:buNone/>
            </a:pPr>
            <a:r>
              <a:rPr lang="pl-PL" dirty="0">
                <a:latin typeface="+mj-lt"/>
              </a:rPr>
              <a:t>Do najbardziej bezpośrednich afrykańskich poprzedników etnofilozofii należą:</a:t>
            </a:r>
          </a:p>
          <a:p>
            <a:pPr marL="0" indent="0">
              <a:buNone/>
            </a:pPr>
            <a:r>
              <a:rPr lang="pl-PL" dirty="0">
                <a:latin typeface="+mj-lt"/>
              </a:rPr>
              <a:t>filozofia </a:t>
            </a:r>
            <a:r>
              <a:rPr lang="pl-PL" dirty="0" err="1">
                <a:latin typeface="+mj-lt"/>
              </a:rPr>
              <a:t>négritude</a:t>
            </a:r>
            <a:r>
              <a:rPr lang="pl-PL" dirty="0">
                <a:latin typeface="+mj-lt"/>
              </a:rPr>
              <a:t> Leopolda </a:t>
            </a:r>
            <a:r>
              <a:rPr lang="pl-PL" dirty="0" err="1">
                <a:latin typeface="+mj-lt"/>
              </a:rPr>
              <a:t>Senghora</a:t>
            </a:r>
            <a:r>
              <a:rPr lang="pl-PL" dirty="0">
                <a:latin typeface="+mj-lt"/>
              </a:rPr>
              <a:t> </a:t>
            </a:r>
          </a:p>
          <a:p>
            <a:pPr marL="0" indent="0">
              <a:buNone/>
            </a:pPr>
            <a:r>
              <a:rPr lang="pl-PL" dirty="0">
                <a:latin typeface="+mj-lt"/>
              </a:rPr>
              <a:t>pisma belgijskiego misjonarza do Konga (później Zairu), Placide Tempels.</a:t>
            </a:r>
          </a:p>
          <a:p>
            <a:pPr marL="0" indent="0">
              <a:buNone/>
            </a:pPr>
            <a:endParaRPr lang="pl-PL" dirty="0">
              <a:latin typeface="+mj-lt"/>
            </a:endParaRPr>
          </a:p>
          <a:p>
            <a:pPr marL="0" indent="0">
              <a:buNone/>
            </a:pPr>
            <a:r>
              <a:rPr lang="pl-PL" dirty="0">
                <a:latin typeface="+mj-lt"/>
              </a:rPr>
              <a:t>Oprócz pionierskich prac </a:t>
            </a:r>
            <a:r>
              <a:rPr lang="pl-PL" dirty="0" err="1">
                <a:latin typeface="+mj-lt"/>
              </a:rPr>
              <a:t>Senghora</a:t>
            </a:r>
            <a:r>
              <a:rPr lang="pl-PL" dirty="0">
                <a:latin typeface="+mj-lt"/>
              </a:rPr>
              <a:t> i </a:t>
            </a:r>
            <a:r>
              <a:rPr lang="pl-PL" dirty="0" err="1">
                <a:latin typeface="+mj-lt"/>
              </a:rPr>
              <a:t>Tempelsa</a:t>
            </a:r>
            <a:r>
              <a:rPr lang="pl-PL" dirty="0">
                <a:latin typeface="+mj-lt"/>
              </a:rPr>
              <a:t>, szkoła ta jest reprezentowana między innymi w pismach filozofa Alexisa </a:t>
            </a:r>
            <a:r>
              <a:rPr lang="pl-PL" dirty="0" err="1">
                <a:latin typeface="+mj-lt"/>
              </a:rPr>
              <a:t>Kagamé</a:t>
            </a:r>
            <a:r>
              <a:rPr lang="pl-PL" dirty="0">
                <a:latin typeface="+mj-lt"/>
              </a:rPr>
              <a:t> (1956) i teologa Johna </a:t>
            </a:r>
            <a:r>
              <a:rPr lang="pl-PL" dirty="0" err="1">
                <a:latin typeface="+mj-lt"/>
              </a:rPr>
              <a:t>Mbitiego</a:t>
            </a:r>
            <a:r>
              <a:rPr lang="pl-PL" dirty="0">
                <a:latin typeface="+mj-lt"/>
              </a:rPr>
              <a:t> (1969), z których wielu było uważanych za uczniów </a:t>
            </a:r>
            <a:r>
              <a:rPr lang="pl-PL" dirty="0" err="1">
                <a:latin typeface="+mj-lt"/>
              </a:rPr>
              <a:t>Tempelsa</a:t>
            </a:r>
            <a:r>
              <a:rPr lang="pl-PL" dirty="0">
                <a:latin typeface="+mj-lt"/>
              </a:rPr>
              <a:t>.  </a:t>
            </a:r>
          </a:p>
        </p:txBody>
      </p:sp>
    </p:spTree>
    <p:extLst>
      <p:ext uri="{BB962C8B-B14F-4D97-AF65-F5344CB8AC3E}">
        <p14:creationId xmlns:p14="http://schemas.microsoft.com/office/powerpoint/2010/main" val="2351855163"/>
      </p:ext>
    </p:extLst>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979</TotalTime>
  <Words>1960</Words>
  <Application>Microsoft Macintosh PowerPoint</Application>
  <PresentationFormat>Panoramiczny</PresentationFormat>
  <Paragraphs>111</Paragraphs>
  <Slides>26</Slides>
  <Notes>0</Notes>
  <HiddenSlides>0</HiddenSlides>
  <MMClips>0</MMClips>
  <ScaleCrop>false</ScaleCrop>
  <HeadingPairs>
    <vt:vector size="6" baseType="variant">
      <vt:variant>
        <vt:lpstr>Używane czcionki</vt:lpstr>
      </vt:variant>
      <vt:variant>
        <vt:i4>6</vt:i4>
      </vt:variant>
      <vt:variant>
        <vt:lpstr>Motyw</vt:lpstr>
      </vt:variant>
      <vt:variant>
        <vt:i4>1</vt:i4>
      </vt:variant>
      <vt:variant>
        <vt:lpstr>Tytuły slajdów</vt:lpstr>
      </vt:variant>
      <vt:variant>
        <vt:i4>26</vt:i4>
      </vt:variant>
    </vt:vector>
  </HeadingPairs>
  <TitlesOfParts>
    <vt:vector size="33" baseType="lpstr">
      <vt:lpstr>Arial</vt:lpstr>
      <vt:lpstr>Calibri</vt:lpstr>
      <vt:lpstr>Calibri Light</vt:lpstr>
      <vt:lpstr>Superclarendon Light</vt:lpstr>
      <vt:lpstr>Symbol</vt:lpstr>
      <vt:lpstr>Times New Roman</vt:lpstr>
      <vt:lpstr>Motyw pakietu Office</vt:lpstr>
      <vt:lpstr>Etnofilozofia</vt:lpstr>
      <vt:lpstr>Definicja etnofilozofii</vt:lpstr>
      <vt:lpstr>Prezentacja programu PowerPoint</vt:lpstr>
      <vt:lpstr>Definicja etnofilozofii</vt:lpstr>
      <vt:lpstr>Prezentacja programu PowerPoint</vt:lpstr>
      <vt:lpstr>Definicja etnofilozofii</vt:lpstr>
      <vt:lpstr>Prezentacja programu PowerPoint</vt:lpstr>
      <vt:lpstr>Termin (Zięba)</vt:lpstr>
      <vt:lpstr>Poprzednicy etnofilozofii (routledge)</vt:lpstr>
      <vt:lpstr>Historia etnofilozofii</vt:lpstr>
      <vt:lpstr>Paulin Houtondji</vt:lpstr>
      <vt:lpstr>Fidelis Okafor</vt:lpstr>
      <vt:lpstr>Historia etnofilozofii</vt:lpstr>
      <vt:lpstr>Współczesna etnofilozofia</vt:lpstr>
      <vt:lpstr>Przykładowe badania etnofilozoficzne </vt:lpstr>
      <vt:lpstr>Zarzuty wobec etnofilozofii </vt:lpstr>
      <vt:lpstr>Krytyka etnofilozofii</vt:lpstr>
      <vt:lpstr>Routledge </vt:lpstr>
      <vt:lpstr>Prezentacja programu PowerPoint</vt:lpstr>
      <vt:lpstr>Etnofilozofia poza Afryka </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Wykorzystanie etnofilozofii w badaniach etnoarcheologicznych </dc:title>
  <dc:creator>Martyna Winiarek</dc:creator>
  <cp:lastModifiedBy>Martyna Winiarek</cp:lastModifiedBy>
  <cp:revision>13</cp:revision>
  <dcterms:created xsi:type="dcterms:W3CDTF">2022-11-09T14:05:58Z</dcterms:created>
  <dcterms:modified xsi:type="dcterms:W3CDTF">2022-11-27T17:13:08Z</dcterms:modified>
</cp:coreProperties>
</file>