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1_F8AE8FE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70" r:id="rId7"/>
    <p:sldId id="267" r:id="rId8"/>
    <p:sldId id="272" r:id="rId9"/>
    <p:sldId id="263" r:id="rId10"/>
    <p:sldId id="262" r:id="rId11"/>
    <p:sldId id="271" r:id="rId12"/>
    <p:sldId id="264" r:id="rId13"/>
    <p:sldId id="265" r:id="rId14"/>
    <p:sldId id="273" r:id="rId15"/>
    <p:sldId id="276" r:id="rId16"/>
    <p:sldId id="266" r:id="rId17"/>
    <p:sldId id="277" r:id="rId18"/>
    <p:sldId id="274" r:id="rId19"/>
    <p:sldId id="27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F5940D-F7D4-F69C-F9D5-5EAF00EF81B5}" name="Martyna Winiarek" initials="MW" userId="S::martyna.winiarek@student.uj.edu.pl::8caedc4c-dc1a-4eb6-8e75-177d9ff2a7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A70"/>
    <a:srgbClr val="4F5F3D"/>
    <a:srgbClr val="FFFCC5"/>
    <a:srgbClr val="361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8"/>
    <p:restoredTop sz="95781"/>
  </p:normalViewPr>
  <p:slideViewPr>
    <p:cSldViewPr snapToGrid="0" snapToObjects="1">
      <p:cViewPr>
        <p:scale>
          <a:sx n="64" d="100"/>
          <a:sy n="64" d="100"/>
        </p:scale>
        <p:origin x="23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11_F8AE8F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C739B3-BA50-024E-8AAB-E9A29CFA714C}" authorId="{16F5940D-F7D4-F69C-F9D5-5EAF00EF81B5}" created="2022-11-21T15:42:17.067">
    <pc:sldMkLst xmlns:pc="http://schemas.microsoft.com/office/powerpoint/2013/main/command">
      <pc:docMk/>
      <pc:sldMk cId="4172189676" sldId="273"/>
    </pc:sldMkLst>
    <p188:txBody>
      <a:bodyPr/>
      <a:lstStyle/>
      <a:p>
        <a:r>
          <a:rPr lang="pl-PL"/>
          <a:t>Paulin Hountondji (ur. 1942) jest benińskim francuskim filozofem, politykiem i naukowcem, uważanym za jedną z najważniejszych postaci w historii filozofii afrykańskiej.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0B08EC-F4CC-5542-A62F-63C81D60A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8AE549-0BAA-0B47-A660-87715BF2B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D31B8F-6CD5-4140-BB8E-A8163770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5DF3A7-5EA3-CE41-A5CB-FC5B1805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D0B176-3A5D-7C4F-91D3-430A1CC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51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40A97-D5B5-8840-B7A7-7D07D9AE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C51C29B-FEF6-9645-AF8A-2771BF3DA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27E0C7-5575-9E46-AFFA-BC20DDA6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8EFFFE-5379-E945-85E5-8BAE0984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640FF9-9991-3448-A9D1-3D2BFF8B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972E29-B7C2-A343-A08B-6B8C10433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B7381E-6F5E-DF4F-B663-2A8FBF05D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FE4-1A66-9648-BED4-94E606CA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2FD138-30A5-EC4A-8513-1981C7F0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499A83-9283-A845-A814-3ADA2109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72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772F3-E613-1848-BD14-5493F41C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23B10-F4F5-9445-A6D1-C254CFB5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23766D-5D01-A645-B005-5C5BBA22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1B5427-0F28-2E4A-8CAF-42B7D587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3FDC9C-033A-8442-B27D-DA0D6DD2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98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7D0E86-A47D-2247-89A4-4FEA4585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C1C46B-A6CE-BF4A-85EC-BDF1927B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4A10C-9BCE-C044-87D1-62B29407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A7144-4A9A-9A46-9998-2ED62BB8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CD7F12-1283-C84E-84BE-AAC5D45A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57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F7A87-ED48-D54D-8F7F-6B5AFC5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0D6A57-9D22-6244-8FFA-CF8B7DFAD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8D2940-7C3A-7E47-83A8-99B5A9DB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4718FF-9928-F145-AACB-0E71A6C7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7DEB84-7E0A-5F4A-A9BA-5CAC1624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AE85CD-2D1C-BA45-968C-BD7B72C5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21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DBABD-4B4C-A74C-9566-4B366AE0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35DE1C-AFCF-314E-9662-16B8A10B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9230C8-4281-0C48-820F-A72000CF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BCF7437-930A-2347-93ED-6252EB24D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B683316-218D-644F-99EA-75E7CA72E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A52DA20-0893-CE49-B42D-092D7D780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6C9C240-7AD0-8643-B75F-E410577F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C9809B-B87E-D649-84FE-70ECE99C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39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2E98C-6D90-D34B-A08E-B2A7A1FB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F0B8F4-8126-A441-A03E-CFAE9914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D96541-6723-F74A-B45F-8350692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DC95DA-540B-024E-858D-59AA5EF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13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68A676F-6D94-2E4B-8B2E-0066E0C5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31AFBDD-3DB6-FE4D-8ED7-F05F8FEA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7B530D-4A3E-3740-B2B6-D289CBE1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80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38CC1-08AE-A74F-889A-4877B424C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9EFE06-3E0C-EB4C-8194-574FB704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689D20-7EBB-104B-8D98-D489FEDB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815655-A45D-224B-A392-D7801059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105213-A3AF-2846-90D2-AC3672A1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BFB901-B588-F549-9302-A5CB1E6B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9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EBDFF1-2681-1740-B0FA-55347B0B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F7A3DDF-2C5D-094A-87A7-2A9F44E35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409DDD-5192-D141-93E8-19006FD71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541FC2-0538-194B-9A82-1636A5E8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3A4D82-9D41-104F-88D3-283E3A10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B33489-5DD4-6E48-A6FF-4287FCFC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86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F17B0E1-671C-3F4B-817F-21AD13B5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4337AE-4B97-364E-ABD5-8A35A3A3B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009C70-5B06-C84B-802C-55E59C4D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631B-360D-DE4F-BD85-724E8FA3FE2B}" type="datetimeFigureOut">
              <a:rPr lang="pl-PL" smtClean="0"/>
              <a:t>27.11.2022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AE3AAF-1618-9B47-BCB4-74DF45BAD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991155-E30D-1743-A84E-6B0FD6C4A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FA96-20E3-684A-9355-B25CF6F28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9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8/10/relationships/comments" Target="../comments/modernComment_111_F8AE8FEC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ilpapers.org/rec/OKAID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frame.com/paulin-hountondji-philosophy-and-decolonisa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rica, Oceania and the Americas | British Museum">
            <a:extLst>
              <a:ext uri="{FF2B5EF4-FFF2-40B4-BE49-F238E27FC236}">
                <a16:creationId xmlns:a16="http://schemas.microsoft.com/office/drawing/2014/main" id="{C3542224-5F5D-1A48-B230-D3AEC37AE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8D3C5C-9596-9E4A-B71C-3A5C993DA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 dirty="0">
                <a:solidFill>
                  <a:srgbClr val="FFFFFF"/>
                </a:solidFill>
                <a:latin typeface="Superclarendon Light" panose="02060305060000020003" pitchFamily="18" charset="0"/>
              </a:rPr>
              <a:t>Etnofilozofia</a:t>
            </a:r>
            <a:endParaRPr lang="pl-PL" sz="52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264C13-F1CF-4145-AA06-57D4FC3D7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Wyk. Martyna Winiarek</a:t>
            </a:r>
          </a:p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8711E-7869-A647-B50E-A451EBA2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365125"/>
            <a:ext cx="7329055" cy="1325563"/>
          </a:xfrm>
        </p:spPr>
        <p:txBody>
          <a:bodyPr/>
          <a:lstStyle/>
          <a:p>
            <a:r>
              <a:rPr lang="pl-PL" dirty="0">
                <a:latin typeface="Superclarendon" panose="02060605060000020003" pitchFamily="18" charset="0"/>
              </a:rPr>
              <a:t>Filozofia Bantu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D1057C-8D57-B246-B32B-5D0C89B9C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867250"/>
            <a:ext cx="7329055" cy="4174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>
                <a:latin typeface="+mj-lt"/>
              </a:rPr>
              <a:t>Chociaż praca </a:t>
            </a:r>
            <a:r>
              <a:rPr lang="pl-PL" sz="2200" dirty="0" err="1">
                <a:latin typeface="+mj-lt"/>
              </a:rPr>
              <a:t>Tempelsa</a:t>
            </a:r>
            <a:r>
              <a:rPr lang="pl-PL" sz="2200" dirty="0">
                <a:latin typeface="+mj-lt"/>
              </a:rPr>
              <a:t> była krytykowana z różnych punktów widzenia, jego praca obaliła kolonialny wynalazek „dzikiej” Afryki. Chociaż Tempels nadal pozostawał niewolnikiem kolonialnego światopoglądu i wiary w wyższość chrześcijaństwa, jego mea culpa otworzyła drzwi do radykalnej demistyfikacji nauki kolonialnej. </a:t>
            </a:r>
          </a:p>
          <a:p>
            <a:pPr marL="0" indent="0">
              <a:buNone/>
            </a:pPr>
            <a:r>
              <a:rPr lang="pl-PL" sz="2200" dirty="0">
                <a:latin typeface="+mj-lt"/>
              </a:rPr>
              <a:t>Z jednej strony można prace Tempels’a nazwać próbą przełożenia filozofii afrykańskich w ramy europejskie. Natomiast </a:t>
            </a:r>
            <a:r>
              <a:rPr lang="pl-PL" sz="2200" dirty="0">
                <a:effectLst/>
                <a:latin typeface="+mj-lt"/>
              </a:rPr>
              <a:t>samo nadanie miana filozofii „etnicznej” nowej roli w międzynarodowej hierarchii filozofii było niezwykle pociągające. </a:t>
            </a:r>
          </a:p>
          <a:p>
            <a:pPr marL="0" indent="0">
              <a:buNone/>
            </a:pPr>
            <a:r>
              <a:rPr lang="pl-PL" sz="2200" dirty="0">
                <a:latin typeface="+mj-lt"/>
              </a:rPr>
              <a:t>Książka ta pomimo licznych kontrowersji stała się swego rodzaju manifestem etnofilozofii. </a:t>
            </a:r>
          </a:p>
          <a:p>
            <a:endParaRPr lang="pl-PL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A8DF15-1005-0D48-82C8-8F032E9E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54" y="254000"/>
            <a:ext cx="37338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6C52E74-9F2B-BD4A-90A1-45F22625962F}"/>
              </a:ext>
            </a:extLst>
          </p:cNvPr>
          <p:cNvCxnSpPr/>
          <p:nvPr/>
        </p:nvCxnSpPr>
        <p:spPr>
          <a:xfrm>
            <a:off x="360219" y="1392382"/>
            <a:ext cx="6227617" cy="0"/>
          </a:xfrm>
          <a:prstGeom prst="line">
            <a:avLst/>
          </a:prstGeom>
          <a:ln w="28575">
            <a:solidFill>
              <a:srgbClr val="3615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1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F80D3-20BB-9F4C-928C-DE517EF2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168527"/>
            <a:ext cx="6586491" cy="167660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Superclarendon" panose="02060605060000020003" pitchFamily="18" charset="0"/>
              </a:rPr>
              <a:t>Uczniowie Tempels’a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7E28DF-AB29-3946-AD4C-6AFE1910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45130"/>
            <a:ext cx="6586489" cy="4669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Oprócz pionierskiej pracy Senghora i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Tempelsa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, szkoła ta jest reprezentowana między innymi w pismach:</a:t>
            </a:r>
          </a:p>
          <a:p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filozofa Alexisa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Kagamé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(1956) </a:t>
            </a:r>
          </a:p>
          <a:p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teologa Johna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Mbiti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(1969)</a:t>
            </a:r>
          </a:p>
          <a:p>
            <a:pPr marL="0" indent="0">
              <a:buNone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Centralne tematy prac tych uczniów obejmują twierdzenia, że ​​istnieje zunifikowana „filozofia Bantu” i że jej podstawowe kategorie przejawiają się w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cechach języka,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takich jak gramatyka, lub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cechach kultury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, takich jak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kosmologia i rytuał. </a:t>
            </a:r>
          </a:p>
          <a:p>
            <a:pPr marL="0" indent="0">
              <a:buNone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Według wielu z tych autorów piszących o filozofii Bantu granice między sobą a innymi nie są tak sztywne, jak w filozofii zachodniej. Również współzależność, a nie konkurencja, jest podstawową wartością społeczną, a świat ludzki i nieludzki jest ożywiany „siłą życiową”, która leży u podstaw percepcji rzeczywistości.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  <a:p>
            <a:endParaRPr lang="pl-PL" sz="2000" dirty="0">
              <a:latin typeface="+mj-lt"/>
            </a:endParaRPr>
          </a:p>
        </p:txBody>
      </p:sp>
      <p:pic>
        <p:nvPicPr>
          <p:cNvPr id="4098" name="Picture 2" descr="Obraz zawierający osoba, mężczyzna, pozujący, noszenie&#10;&#10;Opis wygenerowany automatycznie">
            <a:extLst>
              <a:ext uri="{FF2B5EF4-FFF2-40B4-BE49-F238E27FC236}">
                <a16:creationId xmlns:a16="http://schemas.microsoft.com/office/drawing/2014/main" id="{4C36AE0A-C1C7-E041-B167-D82456206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" r="-1" b="359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9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F5D9F38-DBBC-3941-8BD0-8B5A584341E4}"/>
              </a:ext>
            </a:extLst>
          </p:cNvPr>
          <p:cNvSpPr/>
          <p:nvPr/>
        </p:nvSpPr>
        <p:spPr>
          <a:xfrm>
            <a:off x="7413171" y="0"/>
            <a:ext cx="4098472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693D15-524B-E141-AD12-9EEE653B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3714" cy="132556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Superclarendon Light" panose="02060305060000020003" pitchFamily="18" charset="0"/>
              </a:rPr>
              <a:t>Krytyka etnofilozofii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C356FB-DCAF-B944-9C02-9883BCE2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13714" cy="446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Podejście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etnofilozoficzne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ma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dzis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́ licznych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zwolenników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wśród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antropologów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socjologów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i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etnologów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</a:rPr>
              <a:t>natomiast spotyka </a:t>
            </a:r>
            <a:r>
              <a:rPr lang="pl-PL" sz="2400" b="1" dirty="0" err="1">
                <a:effectLst/>
                <a:latin typeface="+mj-lt"/>
                <a:ea typeface="Times New Roman" panose="02020603050405020304" pitchFamily="18" charset="0"/>
              </a:rPr>
              <a:t>sie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</a:rPr>
              <a:t>̨ z licznymi zarzutami ze strony </a:t>
            </a:r>
            <a:r>
              <a:rPr lang="pl-PL" sz="2400" b="1" dirty="0" err="1">
                <a:effectLst/>
                <a:latin typeface="+mj-lt"/>
                <a:ea typeface="Times New Roman" panose="02020603050405020304" pitchFamily="18" charset="0"/>
              </a:rPr>
              <a:t>filozofów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</a:rPr>
              <a:t> afrykańskich. 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Podstawowym zarzutem jest zarzut mieszania źródeł, metod,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pojęc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́ i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wyników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łączy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sie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̨ filozofię z religią i mistyką, dowolny tekst kultury oralnej uznaje za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równoważny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tekstom refleksyjnym, miesza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sie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̨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pojęcia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i instytucje z kultur na bardzo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różnym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poziomie rozwoju, tak jakby nie było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między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 nimi </a:t>
            </a:r>
            <a:r>
              <a:rPr lang="pl-PL" sz="2400" dirty="0" err="1">
                <a:effectLst/>
                <a:latin typeface="+mj-lt"/>
                <a:ea typeface="Times New Roman" panose="02020603050405020304" pitchFamily="18" charset="0"/>
              </a:rPr>
              <a:t>różnic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endParaRPr lang="pl-PL" sz="2400" dirty="0"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576748-74F6-6448-AFE8-3635A232FF3F}"/>
              </a:ext>
            </a:extLst>
          </p:cNvPr>
          <p:cNvSpPr txBox="1"/>
          <p:nvPr/>
        </p:nvSpPr>
        <p:spPr>
          <a:xfrm>
            <a:off x="7413171" y="2274837"/>
            <a:ext cx="409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“Z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socjologicznego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i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antropologicznego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punktu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widzenia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cała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filozofia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 jest </a:t>
            </a:r>
            <a:r>
              <a:rPr lang="en-US" sz="2400" i="1" dirty="0" err="1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etnofilozofią</a:t>
            </a:r>
            <a:r>
              <a:rPr lang="en-US" sz="2400" i="1" dirty="0">
                <a:effectLst/>
                <a:latin typeface="Superclarendon Light" panose="02060305060000020003" pitchFamily="18" charset="0"/>
                <a:ea typeface="Calibri" panose="020F0502020204030204" pitchFamily="34" charset="0"/>
              </a:rPr>
              <a:t>.” </a:t>
            </a:r>
            <a:endParaRPr lang="pl-PL" sz="2400" i="1" dirty="0">
              <a:latin typeface="Superclarendon Light" panose="02060305060000020003" pitchFamily="18" charset="0"/>
            </a:endParaRPr>
          </a:p>
          <a:p>
            <a:endParaRPr lang="pl-PL" sz="2400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A06E945-04E6-CA4C-96D8-0672819691C8}"/>
              </a:ext>
            </a:extLst>
          </p:cNvPr>
          <p:cNvCxnSpPr/>
          <p:nvPr/>
        </p:nvCxnSpPr>
        <p:spPr>
          <a:xfrm>
            <a:off x="838200" y="1436914"/>
            <a:ext cx="5954486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7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C457E-1877-CC48-A0AD-84E2B716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latin typeface="Superclarendon Light" panose="02060305060000020003" pitchFamily="18" charset="0"/>
              </a:rPr>
              <a:t>Antyrasistowski rasizm?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0E3D29-D17E-7D45-BA83-E95AF779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837"/>
            <a:ext cx="10885714" cy="3944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“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Etnofilozofowie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to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zazwyczaj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uczeni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wyszkoleni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na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Zachodzie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którzy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pracują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na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materiałach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pochodzących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spoza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kontekstów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kulturowych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w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których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zostali</a:t>
            </a:r>
            <a:r>
              <a:rPr lang="en-US" sz="2800" b="1" i="1" dirty="0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4F5F3D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wyszkoleni</a:t>
            </a:r>
            <a:r>
              <a:rPr lang="en-US" b="1" i="1" dirty="0">
                <a:solidFill>
                  <a:srgbClr val="4F5F3D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endParaRPr lang="pl-PL" sz="2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Z pozoru etnofilozofia jest zdecydowanie antykolonialna, jednak nadal akceptuje podstawowe kategorie, w których kultura kolonialna definiuje inne kultury i narody. 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F8DDB91-005B-0D4A-A8E6-6684D8DCC324}"/>
              </a:ext>
            </a:extLst>
          </p:cNvPr>
          <p:cNvCxnSpPr/>
          <p:nvPr/>
        </p:nvCxnSpPr>
        <p:spPr>
          <a:xfrm>
            <a:off x="838200" y="1439333"/>
            <a:ext cx="7425267" cy="0"/>
          </a:xfrm>
          <a:prstGeom prst="line">
            <a:avLst/>
          </a:prstGeom>
          <a:ln w="28575">
            <a:solidFill>
              <a:srgbClr val="4F5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2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A95AC-CE0D-D241-8CBB-F5D6BF18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Linux Libertine"/>
              </a:rPr>
              <a:t>Paulin J.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Linux Libertine"/>
              </a:rPr>
              <a:t>Hountondji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2CCBA0-A645-A547-B97C-249DCC33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724"/>
            <a:ext cx="6640286" cy="29749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dirty="0">
                <a:effectLst/>
                <a:latin typeface="+mj-lt"/>
              </a:rPr>
              <a:t>jest benińskim filozofem, politykiem i naukowcem, uważanym za jedną z najważniejszych postaci w historii filozofii afrykańskiej. Odrzuca on </a:t>
            </a:r>
            <a:r>
              <a:rPr lang="pl-PL" sz="2000" dirty="0" err="1">
                <a:effectLst/>
                <a:latin typeface="+mj-lt"/>
              </a:rPr>
              <a:t>etnofilozofię</a:t>
            </a:r>
            <a:r>
              <a:rPr lang="pl-PL" sz="2000" dirty="0">
                <a:effectLst/>
                <a:latin typeface="+mj-lt"/>
              </a:rPr>
              <a:t> jako prawdziwą dyscyplinę filozoficzną oraz 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krytykuje </a:t>
            </a:r>
            <a:r>
              <a:rPr lang="pl-PL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etnofilozofię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za opieranie </a:t>
            </a:r>
            <a:r>
              <a:rPr lang="pl-PL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̨ na trzech fałszach:</a:t>
            </a:r>
            <a:endParaRPr lang="pl-PL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micie pierwotnej jednomyślności wszystkich ludów afrykańskich</a:t>
            </a: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iluzji filozofii jako systemów niepodlegających historycznemu rozwojowi</a:t>
            </a:r>
            <a:endParaRPr lang="pl-PL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nadużyciu w postaci traktowania jako filozofii </a:t>
            </a:r>
            <a:r>
              <a:rPr lang="pl-PL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tekstów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przekazów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oralnych, </a:t>
            </a:r>
            <a:r>
              <a:rPr lang="pl-PL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które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wcale nie </a:t>
            </a:r>
            <a:r>
              <a:rPr lang="pl-PL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pretenduja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̨ to takiego miana. </a:t>
            </a:r>
          </a:p>
        </p:txBody>
      </p:sp>
      <p:pic>
        <p:nvPicPr>
          <p:cNvPr id="8198" name="Picture 6" descr="Paulin Hountondji on philosophy and decolonisation : New Frame">
            <a:extLst>
              <a:ext uri="{FF2B5EF4-FFF2-40B4-BE49-F238E27FC236}">
                <a16:creationId xmlns:a16="http://schemas.microsoft.com/office/drawing/2014/main" id="{26A47BB3-1D4D-A341-9549-85E0E782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23" y="1247783"/>
            <a:ext cx="45712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49085B-4F53-7646-92B3-A1FEA08CC501}"/>
              </a:ext>
            </a:extLst>
          </p:cNvPr>
          <p:cNvSpPr txBox="1"/>
          <p:nvPr/>
        </p:nvSpPr>
        <p:spPr>
          <a:xfrm>
            <a:off x="587829" y="5437414"/>
            <a:ext cx="10765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Twierdzi, że takie podejście myli metody antropologii z metodami filozofii, tworząc „hybrydową dyscyplinę bez rozpoznawalnego statusu w świecie teorii”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21896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losophy: Everything You Need to Know -">
            <a:extLst>
              <a:ext uri="{FF2B5EF4-FFF2-40B4-BE49-F238E27FC236}">
                <a16:creationId xmlns:a16="http://schemas.microsoft.com/office/drawing/2014/main" id="{3B43540F-7317-5E40-84E5-557D0C300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658C60-F4A1-E946-B29A-BCB16E92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>
                <a:effectLst/>
                <a:latin typeface="Superclarendon" panose="02060605060000020003" pitchFamily="18" charset="0"/>
                <a:ea typeface="Calibri" panose="020F0502020204030204" pitchFamily="34" charset="0"/>
              </a:rPr>
              <a:t>Fidelis </a:t>
            </a:r>
            <a:r>
              <a:rPr lang="pl-PL" sz="4000">
                <a:latin typeface="Superclarendon" panose="02060605060000020003" pitchFamily="18" charset="0"/>
              </a:rPr>
              <a:t>Okafor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2DB2B7-361D-6F40-BD0A-19BCA37A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Okafor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obstawał przy pozytywnych </a:t>
            </a:r>
            <a:r>
              <a:rPr lang="pl-PL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etno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filozofii w przeciwieństwie do </a:t>
            </a:r>
            <a:r>
              <a:rPr lang="pl-PL" sz="1700" b="0" i="0" dirty="0">
                <a:effectLst/>
                <a:latin typeface="+mj-lt"/>
              </a:rPr>
              <a:t>Paulin J. </a:t>
            </a:r>
            <a:r>
              <a:rPr lang="pl-PL" sz="1700" b="0" i="0" dirty="0" err="1">
                <a:effectLst/>
                <a:latin typeface="+mj-lt"/>
              </a:rPr>
              <a:t>Hountondji</a:t>
            </a:r>
            <a:r>
              <a:rPr lang="pl-PL" sz="1700" b="0" i="0" dirty="0">
                <a:effectLst/>
                <a:latin typeface="+mj-lt"/>
              </a:rPr>
              <a:t>. Myśl Paulin J. </a:t>
            </a:r>
            <a:r>
              <a:rPr lang="pl-PL" sz="1700" b="0" i="0" dirty="0" err="1">
                <a:effectLst/>
                <a:latin typeface="+mj-lt"/>
              </a:rPr>
              <a:t>Hountondji</a:t>
            </a:r>
            <a:r>
              <a:rPr lang="pl-PL" sz="1700" dirty="0">
                <a:latin typeface="+mj-lt"/>
              </a:rPr>
              <a:t> o etnofilozofii b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ardzo długo dominowała w dyskusji nad 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etnofilozofią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To właśnie 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Okafor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zaczął skupiać się na pozytywnych konotacjach. Opublikował on artykuł pt. In 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defence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afro-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japanese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ethnophilosophy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Okafor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ormuje </a:t>
            </a:r>
            <a:r>
              <a:rPr lang="pl-PL" sz="1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swoje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obserwacje w kategoriach zdefiniowanego „renesansu </a:t>
            </a:r>
            <a:r>
              <a:rPr lang="pl-PL" sz="17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ethnofilozofii</a:t>
            </a:r>
            <a:r>
              <a:rPr lang="pl-PL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pl-PL" sz="1700" dirty="0">
              <a:latin typeface="+mj-lt"/>
            </a:endParaRPr>
          </a:p>
          <a:p>
            <a:pPr marL="0" indent="0">
              <a:buNone/>
            </a:pPr>
            <a:r>
              <a:rPr lang="pl-PL" sz="1700" dirty="0">
                <a:latin typeface="+mj-lt"/>
              </a:rPr>
              <a:t>„Etnofilozofia jest tak nazywana, ponieważ koncentruje się na myśli, która leży u podstaw wzorców życia i systemu wierzeń ludzi.”</a:t>
            </a:r>
          </a:p>
          <a:p>
            <a:pPr marL="0" indent="0">
              <a:buNone/>
            </a:pPr>
            <a:r>
              <a:rPr lang="pl-PL" sz="1700" dirty="0">
                <a:latin typeface="+mj-lt"/>
              </a:rPr>
              <a:t>„Filozofia zachodnia opiera się jednak na rozumie i logice; w przeciwieństwie do etnofilozofii rozwinęła się ab initio jako krytyka myśli ludowej i światopoglądów. Obie tradycje nie są sprzeczne, ale uzupełniają się. Każdy nosi ślady własnej kultury i historii”</a:t>
            </a:r>
          </a:p>
        </p:txBody>
      </p:sp>
    </p:spTree>
    <p:extLst>
      <p:ext uri="{BB962C8B-B14F-4D97-AF65-F5344CB8AC3E}">
        <p14:creationId xmlns:p14="http://schemas.microsoft.com/office/powerpoint/2010/main" val="152683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az zawierający tekst&#10;&#10;Opis wygenerowany automatycznie">
            <a:extLst>
              <a:ext uri="{FF2B5EF4-FFF2-40B4-BE49-F238E27FC236}">
                <a16:creationId xmlns:a16="http://schemas.microsoft.com/office/drawing/2014/main" id="{B2135A63-E152-C845-8920-3632940CC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9" b="90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ECB101-884D-AA45-B0A8-81557E49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pl-PL" sz="4000">
                <a:latin typeface="Superclarendon Light" panose="02060305060000020003" pitchFamily="18" charset="0"/>
              </a:rPr>
              <a:t>Etnofilozofia poza Afryka 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46473-6176-4C47-85C6-A98FA404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Większość literatury na temat etnofilozofii dotyczy kultur afrykańskich.</a:t>
            </a:r>
            <a:endParaRPr lang="pl-PL" sz="19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latach 1970–1980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podejście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etnofilozoficzne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zaczęło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̨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rozpowszechniac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́ poza filozofią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afrykańska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̨ i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objęło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także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badanie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myśli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kultur oralnych i kultur ludowych obszaru Azji płd.-wschodniej, Oceanii, Ameryki Łac., Syberii, Indian i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Inuitów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Ameryki Płn., ludów peryferyjnych cywilizacji islamskiej (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Berberów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Somalijczyków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wyspiarzy z Oceanu Indyjskiego), a nawet basenu Morza </a:t>
            </a:r>
            <a:r>
              <a:rPr lang="pl-PL" sz="19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Śródziemnego</a:t>
            </a:r>
            <a:r>
              <a:rPr lang="pl-PL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(np. Korsyka) czy Europy (Romowie, czyli Cyganie) </a:t>
            </a:r>
            <a:endParaRPr lang="pl-PL" sz="1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900" dirty="0">
              <a:latin typeface="+mj-lt"/>
            </a:endParaRPr>
          </a:p>
          <a:p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61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E87C6C5-7824-9C4F-B8CB-F2D10ECD563F}"/>
              </a:ext>
            </a:extLst>
          </p:cNvPr>
          <p:cNvSpPr/>
          <p:nvPr/>
        </p:nvSpPr>
        <p:spPr>
          <a:xfrm>
            <a:off x="0" y="365125"/>
            <a:ext cx="12192000" cy="1126050"/>
          </a:xfrm>
          <a:prstGeom prst="rect">
            <a:avLst/>
          </a:prstGeom>
          <a:solidFill>
            <a:srgbClr val="E0AA70"/>
          </a:solidFill>
          <a:ln>
            <a:solidFill>
              <a:srgbClr val="E0A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C43D21-90D0-EB4B-8D88-55493CF2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Superclarendon Light" panose="02060305060000020003" pitchFamily="18" charset="0"/>
              </a:rPr>
              <a:t>Żródła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FBED4-B7DC-4749-A226-9EC2B2478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j-lt"/>
              </a:rPr>
              <a:t>P. </a:t>
            </a:r>
            <a:r>
              <a:rPr lang="pl-PL" sz="2400" dirty="0" err="1">
                <a:latin typeface="+mj-lt"/>
              </a:rPr>
              <a:t>Houtondji</a:t>
            </a:r>
            <a:r>
              <a:rPr lang="pl-PL" sz="2400" dirty="0">
                <a:latin typeface="+mj-lt"/>
              </a:rPr>
              <a:t>, From the </a:t>
            </a:r>
            <a:r>
              <a:rPr lang="pl-PL" sz="2400" dirty="0" err="1">
                <a:latin typeface="+mj-lt"/>
              </a:rPr>
              <a:t>Ethnosciences</a:t>
            </a:r>
            <a:r>
              <a:rPr lang="pl-PL" sz="2400" dirty="0">
                <a:latin typeface="+mj-lt"/>
              </a:rPr>
              <a:t> to </a:t>
            </a:r>
            <a:r>
              <a:rPr lang="pl-PL" sz="2400" dirty="0" err="1">
                <a:latin typeface="+mj-lt"/>
              </a:rPr>
              <a:t>Ethnophilosophy</a:t>
            </a:r>
            <a:r>
              <a:rPr lang="pl-PL" sz="2400" dirty="0">
                <a:latin typeface="+mj-lt"/>
              </a:rPr>
              <a:t>: </a:t>
            </a:r>
            <a:r>
              <a:rPr lang="pl-PL" sz="2400" dirty="0" err="1">
                <a:latin typeface="+mj-lt"/>
              </a:rPr>
              <a:t>Kwame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Nkrumah;s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Thesis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Pojeckt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Powszechna Encyklopedia Filozofii, Maciej Zięba</a:t>
            </a:r>
          </a:p>
          <a:p>
            <a:r>
              <a:rPr lang="pl-PL" sz="2400" dirty="0">
                <a:effectLst/>
                <a:latin typeface="+mj-lt"/>
              </a:rPr>
              <a:t>C. Cekiera, </a:t>
            </a:r>
            <a:r>
              <a:rPr lang="pl-PL" sz="2400" dirty="0">
                <a:solidFill>
                  <a:srgbClr val="202122"/>
                </a:solidFill>
                <a:effectLst/>
                <a:latin typeface="+mj-lt"/>
                <a:ea typeface="Times New Roman" panose="02020603050405020304" pitchFamily="18" charset="0"/>
              </a:rPr>
              <a:t>Koncepcja człowieka w niektórych plemionach afrykańskich</a:t>
            </a:r>
          </a:p>
          <a:p>
            <a:r>
              <a:rPr lang="pl-PL" sz="2400" dirty="0">
                <a:effectLst/>
                <a:latin typeface="+mj-lt"/>
              </a:rPr>
              <a:t>Routledge Encyclopedia of Philosophy</a:t>
            </a:r>
          </a:p>
          <a:p>
            <a:r>
              <a:rPr lang="pl-PL" sz="2400" dirty="0" err="1">
                <a:latin typeface="+mj-lt"/>
              </a:rPr>
              <a:t>https</a:t>
            </a:r>
            <a:r>
              <a:rPr lang="pl-PL" sz="2400" dirty="0">
                <a:latin typeface="+mj-lt"/>
              </a:rPr>
              <a:t>://</a:t>
            </a:r>
            <a:r>
              <a:rPr lang="pl-PL" sz="2400" dirty="0" err="1">
                <a:latin typeface="+mj-lt"/>
              </a:rPr>
              <a:t>www.britannica.com</a:t>
            </a:r>
            <a:r>
              <a:rPr lang="pl-PL" sz="2400" dirty="0">
                <a:latin typeface="+mj-lt"/>
              </a:rPr>
              <a:t>/</a:t>
            </a:r>
            <a:r>
              <a:rPr lang="pl-PL" sz="2400" dirty="0" err="1">
                <a:latin typeface="+mj-lt"/>
              </a:rPr>
              <a:t>biography</a:t>
            </a:r>
            <a:r>
              <a:rPr lang="pl-PL" sz="2400" dirty="0">
                <a:latin typeface="+mj-lt"/>
              </a:rPr>
              <a:t>/</a:t>
            </a:r>
            <a:r>
              <a:rPr lang="pl-PL" sz="2400" dirty="0" err="1">
                <a:latin typeface="+mj-lt"/>
              </a:rPr>
              <a:t>Aime-Cesaire</a:t>
            </a:r>
            <a:endParaRPr lang="pl-PL" sz="2400" dirty="0">
              <a:latin typeface="+mj-lt"/>
            </a:endParaRPr>
          </a:p>
          <a:p>
            <a:r>
              <a:rPr lang="pl-PL" sz="2400" dirty="0" err="1">
                <a:latin typeface="+mj-lt"/>
              </a:rPr>
              <a:t>T.Botz-Bornstein</a:t>
            </a:r>
            <a:r>
              <a:rPr lang="pl-PL" sz="2400" dirty="0">
                <a:latin typeface="+mj-lt"/>
              </a:rPr>
              <a:t>, </a:t>
            </a:r>
            <a:r>
              <a:rPr lang="pl-PL" sz="2400" dirty="0" err="1">
                <a:latin typeface="+mj-lt"/>
              </a:rPr>
              <a:t>Ethnophilosophy</a:t>
            </a:r>
            <a:r>
              <a:rPr lang="pl-PL" sz="2400" dirty="0">
                <a:latin typeface="+mj-lt"/>
              </a:rPr>
              <a:t>, </a:t>
            </a:r>
            <a:r>
              <a:rPr lang="pl-PL" sz="2400" dirty="0" err="1">
                <a:latin typeface="+mj-lt"/>
              </a:rPr>
              <a:t>comparative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philosophyh</a:t>
            </a:r>
            <a:r>
              <a:rPr lang="pl-PL" sz="2400" dirty="0">
                <a:latin typeface="+mj-lt"/>
              </a:rPr>
              <a:t>, </a:t>
            </a:r>
            <a:r>
              <a:rPr lang="pl-PL" sz="2400" dirty="0" err="1">
                <a:latin typeface="+mj-lt"/>
              </a:rPr>
              <a:t>Pragmatism</a:t>
            </a:r>
            <a:r>
              <a:rPr lang="pl-PL" sz="2400" dirty="0">
                <a:latin typeface="+mj-lt"/>
              </a:rPr>
              <a:t>: </a:t>
            </a:r>
            <a:r>
              <a:rPr lang="pl-PL" sz="2400" dirty="0" err="1">
                <a:latin typeface="+mj-lt"/>
              </a:rPr>
              <a:t>Toward</a:t>
            </a:r>
            <a:r>
              <a:rPr lang="pl-PL" sz="2400" dirty="0">
                <a:latin typeface="+mj-lt"/>
              </a:rPr>
              <a:t> a Philosophy of </a:t>
            </a:r>
            <a:r>
              <a:rPr lang="pl-PL" sz="2400" dirty="0" err="1">
                <a:latin typeface="+mj-lt"/>
              </a:rPr>
              <a:t>Ethnoscapes</a:t>
            </a:r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  <a:hlinkClick r:id="rId2"/>
              </a:rPr>
              <a:t>https://philpapers.org/rec/OKAIDO</a:t>
            </a:r>
            <a:endParaRPr lang="pl-PL" sz="2400" dirty="0">
              <a:latin typeface="+mj-lt"/>
            </a:endParaRPr>
          </a:p>
          <a:p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57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3432A5B-8500-1447-8D79-F68D57F2D1B0}"/>
              </a:ext>
            </a:extLst>
          </p:cNvPr>
          <p:cNvSpPr/>
          <p:nvPr/>
        </p:nvSpPr>
        <p:spPr>
          <a:xfrm>
            <a:off x="0" y="492369"/>
            <a:ext cx="12192000" cy="984739"/>
          </a:xfrm>
          <a:prstGeom prst="rect">
            <a:avLst/>
          </a:prstGeom>
          <a:solidFill>
            <a:srgbClr val="E0AA70"/>
          </a:solidFill>
          <a:ln>
            <a:solidFill>
              <a:srgbClr val="E0A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198FFB-C96F-6D4A-94B4-2C6E9DAC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Superclarendon Light" panose="02060305060000020003" pitchFamily="18" charset="0"/>
              </a:rPr>
              <a:t>Źródła zdjęć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5A1CC-68FE-4F4F-BB0B-8BB3089D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https://www.newframe.com/paulin-hountondji-philosophy-and-decolonisation/</a:t>
            </a:r>
            <a:endParaRPr lang="pl-PL" sz="2800" dirty="0"/>
          </a:p>
          <a:p>
            <a:r>
              <a:rPr lang="pl-PL" sz="2800" dirty="0" err="1"/>
              <a:t>https</a:t>
            </a:r>
            <a:r>
              <a:rPr lang="pl-PL" sz="2800" dirty="0"/>
              <a:t>://</a:t>
            </a:r>
            <a:r>
              <a:rPr lang="pl-PL" sz="2800" dirty="0" err="1"/>
              <a:t>www.britannica.com</a:t>
            </a:r>
            <a:r>
              <a:rPr lang="pl-PL" sz="2800" dirty="0"/>
              <a:t>/</a:t>
            </a:r>
            <a:r>
              <a:rPr lang="pl-PL" sz="2800" dirty="0" err="1"/>
              <a:t>biography</a:t>
            </a:r>
            <a:r>
              <a:rPr lang="pl-PL" sz="2800" dirty="0"/>
              <a:t>/</a:t>
            </a:r>
            <a:r>
              <a:rPr lang="pl-PL" sz="2800" dirty="0" err="1"/>
              <a:t>Aime-Cesaire</a:t>
            </a:r>
            <a:endParaRPr lang="pl-PL" sz="2800" dirty="0"/>
          </a:p>
          <a:p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9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735D0-29FB-0847-BD6C-9E948CA4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CF21B-52E0-EC4C-974D-68950644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err="1">
                <a:effectLst/>
                <a:latin typeface="+mj-lt"/>
                <a:ea typeface="Calibri" panose="020F0502020204030204" pitchFamily="34" charset="0"/>
              </a:rPr>
              <a:t>Etnofilozofowie</a:t>
            </a:r>
            <a:r>
              <a:rPr lang="pl-PL" sz="2800" dirty="0">
                <a:effectLst/>
                <a:latin typeface="+mj-lt"/>
                <a:ea typeface="Calibri" panose="020F0502020204030204" pitchFamily="34" charset="0"/>
              </a:rPr>
              <a:t> od czasu do czasu wykorzystywali cechy zachodniej historii intelektualnej, które według nich można znaleźć w tradycyjnej myśli afrykańskiej</a:t>
            </a:r>
            <a:r>
              <a:rPr lang="pl-PL" sz="2800" dirty="0">
                <a:latin typeface="+mj-lt"/>
                <a:ea typeface="Calibri" panose="020F0502020204030204" pitchFamily="34" charset="0"/>
              </a:rPr>
              <a:t>. </a:t>
            </a:r>
            <a:r>
              <a:rPr lang="pl-PL" sz="2800" dirty="0">
                <a:effectLst/>
                <a:latin typeface="+mj-lt"/>
                <a:ea typeface="Calibri" panose="020F0502020204030204" pitchFamily="34" charset="0"/>
              </a:rPr>
              <a:t>Na przykład Alexis </a:t>
            </a:r>
            <a:r>
              <a:rPr lang="pl-PL" sz="2800" dirty="0" err="1">
                <a:effectLst/>
                <a:latin typeface="+mj-lt"/>
                <a:ea typeface="Calibri" panose="020F0502020204030204" pitchFamily="34" charset="0"/>
              </a:rPr>
              <a:t>Kagamé</a:t>
            </a:r>
            <a:r>
              <a:rPr lang="pl-PL" sz="2800" dirty="0">
                <a:effectLst/>
                <a:latin typeface="+mj-lt"/>
                <a:ea typeface="Calibri" panose="020F0502020204030204" pitchFamily="34" charset="0"/>
              </a:rPr>
              <a:t> (1956) twierdzi, że myśl afrykańska wykorzystuje elementy arystotelesowskie i tomistyczne.</a:t>
            </a:r>
            <a:r>
              <a:rPr lang="pl-PL" sz="2800" dirty="0">
                <a:effectLst/>
                <a:latin typeface="+mj-lt"/>
              </a:rPr>
              <a:t> </a:t>
            </a:r>
            <a:endParaRPr lang="en-US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038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60FE768-017B-1D48-92F3-69536AB0A9C7}"/>
              </a:ext>
            </a:extLst>
          </p:cNvPr>
          <p:cNvSpPr/>
          <p:nvPr/>
        </p:nvSpPr>
        <p:spPr>
          <a:xfrm>
            <a:off x="0" y="1825624"/>
            <a:ext cx="12192000" cy="3112135"/>
          </a:xfrm>
          <a:prstGeom prst="rect">
            <a:avLst/>
          </a:prstGeom>
          <a:solidFill>
            <a:srgbClr val="E0AA70"/>
          </a:solidFill>
          <a:ln>
            <a:solidFill>
              <a:srgbClr val="E0A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167FD-5D4A-D94D-99BB-7A53A0B1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i="1" dirty="0"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„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Definicja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etnofilozofii jest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złożona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niejednoznaczna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ponieważ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wynika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z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podstawowej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dwuznaczności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samej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definicji</a:t>
            </a:r>
            <a:r>
              <a:rPr lang="en-US" sz="3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filozofii</a:t>
            </a:r>
            <a:r>
              <a:rPr lang="en-US" sz="3600" dirty="0">
                <a:latin typeface="Superclarendon Light" panose="02060305060000020003" pitchFamily="18" charset="0"/>
                <a:ea typeface="Times New Roman" panose="02020603050405020304" pitchFamily="18" charset="0"/>
              </a:rPr>
              <a:t>.” </a:t>
            </a:r>
          </a:p>
          <a:p>
            <a:pPr marL="0" indent="0" algn="ctr">
              <a:buNone/>
            </a:pPr>
            <a:r>
              <a:rPr lang="en-US" sz="12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(</a:t>
            </a:r>
            <a:r>
              <a:rPr lang="pl-PL" sz="1200" dirty="0">
                <a:effectLst/>
                <a:latin typeface="Superclarendon Light" panose="02060305060000020003" pitchFamily="18" charset="0"/>
              </a:rPr>
              <a:t>Routledge Encyclopedia of Philosophy </a:t>
            </a:r>
            <a:r>
              <a:rPr lang="en-US" sz="12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)</a:t>
            </a:r>
            <a:endParaRPr lang="pl-PL" sz="1200" dirty="0">
              <a:effectLst/>
              <a:latin typeface="Superclarendon Light" panose="02060305060000020003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200" dirty="0">
              <a:latin typeface="Superclarendon Light" panose="020603050600000200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6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D2A4E-4750-5A40-BACF-9D06B397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latin typeface="Superclarendon Light" panose="02060305060000020003" pitchFamily="18" charset="0"/>
              </a:rPr>
              <a:t>Definicja etnofilozofii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3015A8-436F-3C4B-B39F-21CEDA22D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>
                <a:effectLst/>
                <a:latin typeface="+mj-lt"/>
              </a:rPr>
              <a:t>„nurt w filozofii </a:t>
            </a:r>
            <a:r>
              <a:rPr lang="pl-PL" sz="2800" dirty="0" err="1">
                <a:effectLst/>
                <a:latin typeface="+mj-lt"/>
              </a:rPr>
              <a:t>współczesnej</a:t>
            </a:r>
            <a:r>
              <a:rPr lang="pl-PL" sz="2800" dirty="0">
                <a:effectLst/>
                <a:latin typeface="+mj-lt"/>
              </a:rPr>
              <a:t> </a:t>
            </a:r>
            <a:r>
              <a:rPr lang="pl-PL" sz="2800" dirty="0" err="1">
                <a:effectLst/>
                <a:latin typeface="+mj-lt"/>
              </a:rPr>
              <a:t>wywodzący</a:t>
            </a:r>
            <a:r>
              <a:rPr lang="pl-PL" sz="2800" dirty="0">
                <a:effectLst/>
                <a:latin typeface="+mj-lt"/>
              </a:rPr>
              <a:t> </a:t>
            </a:r>
            <a:r>
              <a:rPr lang="pl-PL" sz="2800" dirty="0" err="1">
                <a:effectLst/>
                <a:latin typeface="+mj-lt"/>
              </a:rPr>
              <a:t>sie</a:t>
            </a:r>
            <a:r>
              <a:rPr lang="pl-PL" sz="2800" dirty="0">
                <a:effectLst/>
                <a:latin typeface="+mj-lt"/>
              </a:rPr>
              <a:t>̨ z dyskusji nad zagadnieniem samego faktu istnienia filozofii </a:t>
            </a:r>
            <a:r>
              <a:rPr lang="pl-PL" sz="2800" dirty="0" err="1">
                <a:effectLst/>
                <a:latin typeface="+mj-lt"/>
              </a:rPr>
              <a:t>afrykańskiej</a:t>
            </a:r>
            <a:r>
              <a:rPr lang="pl-PL" sz="2800" dirty="0">
                <a:effectLst/>
                <a:latin typeface="+mj-lt"/>
              </a:rPr>
              <a:t>, </a:t>
            </a:r>
            <a:r>
              <a:rPr lang="pl-PL" sz="2800" dirty="0" err="1">
                <a:effectLst/>
                <a:latin typeface="+mj-lt"/>
              </a:rPr>
              <a:t>głoszący</a:t>
            </a:r>
            <a:endParaRPr lang="pl-PL" sz="2800" dirty="0">
              <a:effectLst/>
              <a:latin typeface="+mj-lt"/>
            </a:endParaRPr>
          </a:p>
          <a:p>
            <a:pPr marL="0" indent="0">
              <a:buNone/>
            </a:pPr>
            <a:endParaRPr lang="pl-PL" sz="2800" i="1" dirty="0">
              <a:effectLst/>
              <a:latin typeface="+mj-lt"/>
            </a:endParaRPr>
          </a:p>
          <a:p>
            <a:pPr marL="0" indent="0">
              <a:buNone/>
            </a:pPr>
            <a:r>
              <a:rPr lang="pl-PL" sz="2800" i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pl-PL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istnienie </a:t>
            </a:r>
            <a:r>
              <a:rPr lang="pl-PL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właściwej</a:t>
            </a:r>
            <a:r>
              <a:rPr lang="pl-PL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dla </a:t>
            </a:r>
            <a:r>
              <a:rPr lang="pl-PL" sz="28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różnych</a:t>
            </a:r>
            <a:r>
              <a:rPr lang="pl-PL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 ludów i ras „filozofii etnicznej”</a:t>
            </a:r>
            <a:endParaRPr lang="pl-PL" sz="2800" i="1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pl-PL" sz="2800" dirty="0">
              <a:latin typeface="+mj-lt"/>
            </a:endParaRPr>
          </a:p>
          <a:p>
            <a:pPr marL="0" indent="0">
              <a:buNone/>
            </a:pPr>
            <a:r>
              <a:rPr lang="pl-PL" sz="2800" dirty="0">
                <a:effectLst/>
                <a:latin typeface="+mj-lt"/>
              </a:rPr>
              <a:t>przechowanej w podaniach, mitach, przysłowiach, </a:t>
            </a:r>
            <a:r>
              <a:rPr lang="pl-PL" sz="2800" dirty="0" err="1">
                <a:effectLst/>
                <a:latin typeface="+mj-lt"/>
              </a:rPr>
              <a:t>baśniach</a:t>
            </a:r>
            <a:r>
              <a:rPr lang="pl-PL" sz="2800" dirty="0">
                <a:effectLst/>
                <a:latin typeface="+mj-lt"/>
              </a:rPr>
              <a:t> oraz normach </a:t>
            </a:r>
            <a:r>
              <a:rPr lang="pl-PL" sz="2800" dirty="0" err="1">
                <a:effectLst/>
                <a:latin typeface="+mj-lt"/>
              </a:rPr>
              <a:t>zachowan</a:t>
            </a:r>
            <a:r>
              <a:rPr lang="pl-PL" sz="2800" dirty="0">
                <a:effectLst/>
                <a:latin typeface="+mj-lt"/>
              </a:rPr>
              <a:t>́, </a:t>
            </a:r>
            <a:r>
              <a:rPr lang="pl-PL" sz="2800" dirty="0" err="1">
                <a:effectLst/>
                <a:latin typeface="+mj-lt"/>
              </a:rPr>
              <a:t>obrzędach</a:t>
            </a:r>
            <a:r>
              <a:rPr lang="pl-PL" sz="2800" dirty="0">
                <a:effectLst/>
                <a:latin typeface="+mj-lt"/>
              </a:rPr>
              <a:t>, obyczajach, instytucjach społecznych i w </a:t>
            </a:r>
            <a:r>
              <a:rPr lang="pl-PL" sz="2800" dirty="0" err="1">
                <a:effectLst/>
                <a:latin typeface="+mj-lt"/>
              </a:rPr>
              <a:t>języku</a:t>
            </a:r>
            <a:r>
              <a:rPr lang="pl-PL" sz="2800" dirty="0">
                <a:effectLst/>
                <a:latin typeface="+mj-lt"/>
              </a:rPr>
              <a:t>, </a:t>
            </a:r>
            <a:r>
              <a:rPr lang="pl-PL" sz="2800" dirty="0" err="1">
                <a:effectLst/>
                <a:latin typeface="+mj-lt"/>
              </a:rPr>
              <a:t>która</a:t>
            </a:r>
            <a:r>
              <a:rPr lang="pl-PL" sz="2800" dirty="0">
                <a:effectLst/>
                <a:latin typeface="+mj-lt"/>
              </a:rPr>
              <a:t> </a:t>
            </a:r>
            <a:r>
              <a:rPr lang="pl-PL" sz="2800" dirty="0" err="1">
                <a:effectLst/>
                <a:latin typeface="+mj-lt"/>
              </a:rPr>
              <a:t>może</a:t>
            </a:r>
            <a:r>
              <a:rPr lang="pl-PL" sz="2800" dirty="0">
                <a:effectLst/>
                <a:latin typeface="+mj-lt"/>
              </a:rPr>
              <a:t> </a:t>
            </a:r>
            <a:r>
              <a:rPr lang="pl-PL" sz="2800" dirty="0" err="1">
                <a:effectLst/>
                <a:latin typeface="+mj-lt"/>
              </a:rPr>
              <a:t>zostac</a:t>
            </a:r>
            <a:r>
              <a:rPr lang="pl-PL" sz="2800" dirty="0">
                <a:effectLst/>
                <a:latin typeface="+mj-lt"/>
              </a:rPr>
              <a:t>́ </a:t>
            </a:r>
            <a:r>
              <a:rPr lang="pl-PL" sz="2800" dirty="0" err="1">
                <a:effectLst/>
                <a:latin typeface="+mj-lt"/>
              </a:rPr>
              <a:t>stamtąd</a:t>
            </a:r>
            <a:r>
              <a:rPr lang="pl-PL" sz="2800" dirty="0">
                <a:effectLst/>
                <a:latin typeface="+mj-lt"/>
              </a:rPr>
              <a:t> wydobyta przez fachowego etnologa-antropologa z zastosowaniem filozoficznych metod analizy symbolicznej; metoda </a:t>
            </a:r>
            <a:r>
              <a:rPr lang="pl-PL" sz="2800" dirty="0" err="1">
                <a:effectLst/>
                <a:latin typeface="+mj-lt"/>
              </a:rPr>
              <a:t>prowadząca</a:t>
            </a:r>
            <a:r>
              <a:rPr lang="pl-PL" sz="2800" dirty="0">
                <a:effectLst/>
                <a:latin typeface="+mj-lt"/>
              </a:rPr>
              <a:t> do wydobycia owych </a:t>
            </a:r>
            <a:r>
              <a:rPr lang="pl-PL" sz="2800" dirty="0" err="1">
                <a:effectLst/>
                <a:latin typeface="+mj-lt"/>
              </a:rPr>
              <a:t>treści</a:t>
            </a:r>
            <a:r>
              <a:rPr lang="pl-PL" sz="2800" dirty="0">
                <a:effectLst/>
                <a:latin typeface="+mj-lt"/>
              </a:rPr>
              <a:t>.” </a:t>
            </a:r>
            <a:r>
              <a:rPr lang="pl-PL" sz="2000" dirty="0">
                <a:effectLst/>
                <a:latin typeface="+mj-lt"/>
              </a:rPr>
              <a:t>(</a:t>
            </a:r>
            <a:r>
              <a:rPr lang="pl-PL" sz="2000" dirty="0">
                <a:latin typeface="+mj-lt"/>
              </a:rPr>
              <a:t>Powszechna Encyklopedia Filozofii, Maciej Zięba</a:t>
            </a:r>
            <a:r>
              <a:rPr lang="pl-PL" sz="2000" dirty="0">
                <a:effectLst/>
                <a:latin typeface="+mj-lt"/>
              </a:rPr>
              <a:t>)</a:t>
            </a:r>
            <a:endParaRPr lang="pl-PL" sz="4000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87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04BA2F6-3D0A-7B43-9660-07E028A46AFF}"/>
              </a:ext>
            </a:extLst>
          </p:cNvPr>
          <p:cNvSpPr/>
          <p:nvPr/>
        </p:nvSpPr>
        <p:spPr>
          <a:xfrm>
            <a:off x="0" y="2268331"/>
            <a:ext cx="12192000" cy="2845536"/>
          </a:xfrm>
          <a:prstGeom prst="rect">
            <a:avLst/>
          </a:prstGeom>
          <a:solidFill>
            <a:srgbClr val="E0AA70"/>
          </a:solidFill>
          <a:ln>
            <a:solidFill>
              <a:srgbClr val="E0A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5A315A-A81A-2348-9127-07D3812F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330"/>
            <a:ext cx="10515600" cy="2845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effectLst/>
              <a:latin typeface="Superclarendon Light" panose="02060305060000020003" pitchFamily="18" charset="0"/>
            </a:endParaRPr>
          </a:p>
          <a:p>
            <a:pPr marL="0" indent="0" algn="ctr">
              <a:buNone/>
            </a:pPr>
            <a:r>
              <a:rPr lang="pl-PL" dirty="0">
                <a:effectLst/>
                <a:latin typeface="Superclarendon Light" panose="02060305060000020003" pitchFamily="18" charset="0"/>
              </a:rPr>
              <a:t>„Etnofilozofia jest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połączeniem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 metody etnologicznej z filozoficznym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językiem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. Zajmuje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sie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̨ badaniem kultury,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zwyczajów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,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wierzen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́ w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świetle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 refleksji filozoficznej. Posługuje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sie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̨ ona kolektywną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mądrościa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̨ ludu </a:t>
            </a:r>
            <a:r>
              <a:rPr lang="pl-PL" dirty="0" err="1">
                <a:effectLst/>
                <a:latin typeface="Superclarendon Light" panose="02060305060000020003" pitchFamily="18" charset="0"/>
              </a:rPr>
              <a:t>afrykańskiego</a:t>
            </a:r>
            <a:r>
              <a:rPr lang="pl-PL" dirty="0">
                <a:effectLst/>
                <a:latin typeface="Superclarendon Light" panose="02060305060000020003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pl-PL" sz="1400" dirty="0">
                <a:effectLst/>
                <a:latin typeface="Superclarendon Light" panose="02060305060000020003" pitchFamily="18" charset="0"/>
              </a:rPr>
              <a:t>(C. Cekiera, </a:t>
            </a:r>
            <a:r>
              <a:rPr lang="pl-PL" sz="1400" dirty="0">
                <a:solidFill>
                  <a:srgbClr val="202122"/>
                </a:solidFill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Koncepcja człowieka w niektórych plemionach afrykańskich </a:t>
            </a:r>
            <a:r>
              <a:rPr lang="pl-PL" sz="1400" dirty="0">
                <a:effectLst/>
                <a:latin typeface="Superclarendon Light" panose="02060305060000020003" pitchFamily="18" charset="0"/>
              </a:rPr>
              <a:t>) </a:t>
            </a:r>
          </a:p>
          <a:p>
            <a:pPr marL="0" indent="0">
              <a:buNone/>
            </a:pPr>
            <a:endParaRPr lang="pl-PL" sz="2800" dirty="0">
              <a:latin typeface="Superclarendon Light" panose="02060305060000020003" pitchFamily="18" charset="0"/>
            </a:endParaRPr>
          </a:p>
          <a:p>
            <a:pPr marL="0" indent="0">
              <a:buNone/>
            </a:pPr>
            <a:endParaRPr lang="pl-PL" sz="2800" dirty="0">
              <a:latin typeface="Superclarendon Light" panose="02060305060000020003" pitchFamily="18" charset="0"/>
            </a:endParaRPr>
          </a:p>
          <a:p>
            <a:pPr marL="0" indent="0">
              <a:buNone/>
            </a:pPr>
            <a:endParaRPr lang="pl-PL" sz="2400" dirty="0">
              <a:latin typeface="Superclarendon Light" panose="02060305060000020003" pitchFamily="18" charset="0"/>
            </a:endParaRPr>
          </a:p>
          <a:p>
            <a:endParaRPr lang="pl-PL" dirty="0">
              <a:latin typeface="Superclarendon Light" panose="0206030506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CDD977-18FD-5A4C-8D44-63290C65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036709"/>
            <a:ext cx="11260667" cy="5194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dirty="0">
              <a:latin typeface="Superclarendon Light" panose="02060305060000020003" pitchFamily="18" charset="0"/>
            </a:endParaRPr>
          </a:p>
          <a:p>
            <a:pPr marL="0" indent="0" algn="ctr">
              <a:buNone/>
            </a:pPr>
            <a:r>
              <a:rPr lang="pl-PL" sz="3600" dirty="0">
                <a:latin typeface="Superclarendon Light" panose="02060305060000020003" pitchFamily="18" charset="0"/>
              </a:rPr>
              <a:t>„Etnofilozofia bada </a:t>
            </a: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Superclarendon Light" panose="02060305060000020003" pitchFamily="18" charset="0"/>
              </a:rPr>
              <a:t>systemy myślenia istniejących przed kolonialnych społeczności afrykańskich</a:t>
            </a:r>
            <a:r>
              <a:rPr lang="pl-PL" sz="3600" dirty="0">
                <a:latin typeface="Superclarendon Light" panose="02060305060000020003" pitchFamily="18" charset="0"/>
              </a:rPr>
              <a:t> w celu określenia, jakie mogą być idealne formy „autentycznej” afrykańskiej filozofii i praktyki w wyłaniającej się sytuacji postkolonialnej.” </a:t>
            </a:r>
          </a:p>
          <a:p>
            <a:pPr marL="0" indent="0" algn="ctr">
              <a:buNone/>
            </a:pPr>
            <a:r>
              <a:rPr lang="en-US" sz="1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(</a:t>
            </a:r>
            <a:r>
              <a:rPr lang="pl-PL" sz="1600" dirty="0">
                <a:effectLst/>
                <a:latin typeface="Superclarendon Light" panose="02060305060000020003" pitchFamily="18" charset="0"/>
              </a:rPr>
              <a:t>Routledge Encyclopedia of Philosophy </a:t>
            </a:r>
            <a:r>
              <a:rPr lang="en-US" sz="1600" dirty="0">
                <a:effectLst/>
                <a:latin typeface="Superclarendon Light" panose="02060305060000020003" pitchFamily="18" charset="0"/>
                <a:ea typeface="Times New Roman" panose="02020603050405020304" pitchFamily="18" charset="0"/>
              </a:rPr>
              <a:t>)</a:t>
            </a:r>
            <a:endParaRPr lang="pl-PL" sz="1600" dirty="0">
              <a:effectLst/>
              <a:latin typeface="Superclarendon Light" panose="02060305060000020003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600" dirty="0">
              <a:latin typeface="Superclarendon Light" panose="0206030506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4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DCE22-4140-8B45-AC95-4798656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437767"/>
            <a:ext cx="6586491" cy="1676603"/>
          </a:xfrm>
        </p:spPr>
        <p:txBody>
          <a:bodyPr>
            <a:normAutofit/>
          </a:bodyPr>
          <a:lstStyle/>
          <a:p>
            <a:r>
              <a:rPr lang="pl-PL" sz="4800" dirty="0">
                <a:latin typeface="Superclarendon Light" panose="02060305060000020003" pitchFamily="18" charset="0"/>
              </a:rPr>
              <a:t>Historia etnofilozofii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E093A8-8678-0C48-9B26-85727CBA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latin typeface="+mj-lt"/>
              </a:rPr>
              <a:t>Etnofilozofia powstała w Afryce w latach 60. XX wieku, natomiast jej korzenie sięgają nawet lat 30. XX wieku. Do najbardziej bezpośrednich  poprzedników etnofilozofii należą: </a:t>
            </a:r>
          </a:p>
          <a:p>
            <a:pPr marL="0" indent="0">
              <a:buNone/>
            </a:pPr>
            <a:endParaRPr lang="pl-PL" sz="1600" dirty="0">
              <a:latin typeface="+mj-lt"/>
            </a:endParaRPr>
          </a:p>
          <a:p>
            <a:pPr marL="0" indent="0">
              <a:buNone/>
            </a:pPr>
            <a:r>
              <a:rPr lang="pl-PL" sz="1600" b="1" dirty="0">
                <a:latin typeface="+mj-lt"/>
              </a:rPr>
              <a:t>Leopolda Senghora </a:t>
            </a:r>
            <a:r>
              <a:rPr lang="pl-PL" sz="1600" dirty="0">
                <a:latin typeface="+mj-lt"/>
              </a:rPr>
              <a:t>-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to senegalski</a:t>
            </a:r>
            <a:r>
              <a:rPr lang="pl-PL" sz="1600" b="0" dirty="0">
                <a:effectLst/>
                <a:latin typeface="+mj-lt"/>
              </a:rPr>
              <a:t> polityk, pierwszy prezydent Republiki Senegalu, jeden z najbardziej wpływowych współczesnych poetów afrykańskich. </a:t>
            </a:r>
            <a:r>
              <a:rPr lang="pl-PL" sz="1600" dirty="0">
                <a:latin typeface="+mj-lt"/>
              </a:rPr>
              <a:t>Był jednym z twórców konceptu Negritude, który powstał w latach 30 XX wieku w okresie międzywojennych w Paryżu</a:t>
            </a:r>
          </a:p>
          <a:p>
            <a:pPr marL="0" indent="0">
              <a:buNone/>
            </a:pPr>
            <a:r>
              <a:rPr lang="pl-PL" sz="1600" b="1" dirty="0">
                <a:latin typeface="+mj-lt"/>
              </a:rPr>
              <a:t>Placide Tempels </a:t>
            </a:r>
            <a:r>
              <a:rPr lang="pl-PL" sz="1600" dirty="0">
                <a:latin typeface="+mj-lt"/>
              </a:rPr>
              <a:t>był belgijskim franciszkaninem misjonarzem. Wysłany do Konga Belgijskiego, spędził tam dwadzieścia dziewięć lat. W 1945 została opublikowana po francusku przez jego książka „La philosophie bantoue”. Stała się nie lada wydarzeniem-  był to jeden z pierwszych przypadków, kiedy lud afrykański był kojarzony z filozofią. Podejmowała próbę zbudowania systemu filozoficznego myśli Bantu. </a:t>
            </a:r>
          </a:p>
          <a:p>
            <a:endParaRPr lang="pl-PL" sz="1300" dirty="0">
              <a:latin typeface="+mj-lt"/>
            </a:endParaRPr>
          </a:p>
        </p:txBody>
      </p:sp>
      <p:pic>
        <p:nvPicPr>
          <p:cNvPr id="3077" name="Picture 5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D4078490-7B9E-1043-8302-40CE6C4B3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6" b="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2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26C25C-873C-154E-9FC4-21D2CE8A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083"/>
            <a:ext cx="607314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uperclarendon" panose="02060605060000020003" pitchFamily="18" charset="0"/>
                <a:ea typeface="Times New Roman" panose="02020603050405020304" pitchFamily="18" charset="0"/>
              </a:rPr>
              <a:t>N</a:t>
            </a:r>
            <a:r>
              <a:rPr lang="en-US" sz="3600" dirty="0">
                <a:effectLst/>
                <a:latin typeface="Superclarendon" panose="02060605060000020003" pitchFamily="18" charset="0"/>
                <a:ea typeface="Times New Roman" panose="02020603050405020304" pitchFamily="18" charset="0"/>
              </a:rPr>
              <a:t>égritude</a:t>
            </a:r>
            <a:endParaRPr lang="pl-PL" sz="5400" dirty="0">
              <a:latin typeface="Superclarendon" panose="020606050600000200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C4F10-5DB6-DC45-B0CC-99EA0C83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645"/>
            <a:ext cx="6073140" cy="4383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0" i="0" dirty="0">
                <a:effectLst/>
                <a:latin typeface="+mj-lt"/>
              </a:rPr>
              <a:t>Jego twórcami byli Leopold </a:t>
            </a:r>
            <a:r>
              <a:rPr lang="pl-PL" sz="2000" b="0" i="0" dirty="0" err="1">
                <a:effectLst/>
                <a:latin typeface="+mj-lt"/>
              </a:rPr>
              <a:t>Sedar</a:t>
            </a:r>
            <a:r>
              <a:rPr lang="pl-PL" sz="2000" b="0" i="0" dirty="0">
                <a:effectLst/>
                <a:latin typeface="+mj-lt"/>
              </a:rPr>
              <a:t> Senghor</a:t>
            </a:r>
            <a:r>
              <a:rPr lang="pl-PL" sz="2000" dirty="0">
                <a:latin typeface="+mj-lt"/>
              </a:rPr>
              <a:t>, </a:t>
            </a:r>
            <a:r>
              <a:rPr lang="pl-PL" sz="2000" strike="noStrike" dirty="0" err="1">
                <a:latin typeface="+mj-lt"/>
              </a:rPr>
              <a:t>Aime</a:t>
            </a:r>
            <a:r>
              <a:rPr lang="pl-PL" sz="2000" strike="noStrike" dirty="0">
                <a:latin typeface="+mj-lt"/>
              </a:rPr>
              <a:t> </a:t>
            </a:r>
            <a:r>
              <a:rPr lang="pl-PL" sz="2000" strike="noStrike" dirty="0" err="1">
                <a:latin typeface="+mj-lt"/>
              </a:rPr>
              <a:t>Cesaire</a:t>
            </a:r>
            <a:r>
              <a:rPr lang="pl-PL" sz="2000" strike="noStrike" dirty="0">
                <a:latin typeface="+mj-lt"/>
              </a:rPr>
              <a:t> </a:t>
            </a:r>
            <a:r>
              <a:rPr lang="pl-PL" sz="2000" b="0" i="0" dirty="0">
                <a:effectLst/>
                <a:latin typeface="+mj-lt"/>
              </a:rPr>
              <a:t>(poeta, późniejszy czołowy polityk martynikański ) oraz Leon </a:t>
            </a:r>
            <a:r>
              <a:rPr lang="pl-PL" sz="2000" b="0" i="0" dirty="0" err="1">
                <a:effectLst/>
                <a:latin typeface="+mj-lt"/>
              </a:rPr>
              <a:t>Damas</a:t>
            </a:r>
            <a:r>
              <a:rPr lang="pl-PL" sz="2000" b="0" i="0" dirty="0">
                <a:effectLst/>
                <a:latin typeface="+mj-lt"/>
              </a:rPr>
              <a:t> z Gujany Francuskiej.  </a:t>
            </a:r>
          </a:p>
          <a:p>
            <a:pPr marL="0" indent="0">
              <a:buNone/>
            </a:pPr>
            <a:r>
              <a:rPr lang="pl-PL" sz="2000" b="0" dirty="0">
                <a:effectLst/>
                <a:latin typeface="+mj-lt"/>
              </a:rPr>
              <a:t>Koncepcja Négritude pojawiła się jako wyraz buntu przeciwko historycznej sytuacji francuskiego kolonializmu i rasizmu. </a:t>
            </a:r>
            <a:r>
              <a:rPr lang="pl-PL" sz="2000" dirty="0">
                <a:latin typeface="+mj-lt"/>
              </a:rPr>
              <a:t>Samo słowo to zostało ukute przez A. </a:t>
            </a:r>
            <a:r>
              <a:rPr lang="pl-PL" sz="2000" dirty="0" err="1">
                <a:latin typeface="+mj-lt"/>
              </a:rPr>
              <a:t>Césaire</a:t>
            </a:r>
            <a:r>
              <a:rPr lang="pl-PL" sz="2000" dirty="0">
                <a:latin typeface="+mj-lt"/>
              </a:rPr>
              <a:t>, i miało być prowokacja. </a:t>
            </a:r>
          </a:p>
          <a:p>
            <a:pPr marL="0" indent="0">
              <a:buNone/>
            </a:pPr>
            <a:r>
              <a:rPr lang="pl-PL" sz="2000" dirty="0" err="1">
                <a:latin typeface="+mj-lt"/>
              </a:rPr>
              <a:t>Césaire</a:t>
            </a:r>
            <a:r>
              <a:rPr lang="pl-PL" sz="2000" dirty="0">
                <a:latin typeface="+mj-lt"/>
              </a:rPr>
              <a:t> i </a:t>
            </a:r>
            <a:r>
              <a:rPr lang="pl-PL" sz="2000" dirty="0" err="1">
                <a:latin typeface="+mj-lt"/>
              </a:rPr>
              <a:t>Damas</a:t>
            </a:r>
            <a:r>
              <a:rPr lang="pl-PL" sz="2000" dirty="0">
                <a:latin typeface="+mj-lt"/>
              </a:rPr>
              <a:t> kładli większy nacisk na wymiar poetyckiej rewolty, podczas gdy Senghor kładł większy nacisk na wyartykułowanie Négritude jako treści filozoficznej, </a:t>
            </a:r>
            <a:r>
              <a:rPr lang="pl-PL" sz="2000" b="1" dirty="0">
                <a:latin typeface="+mj-lt"/>
              </a:rPr>
              <a:t>jako „sumy wartości cywilizacji Czarnego Świata”, a więc sugerując, że jest ontologią, estetyką, epistemologią lub polityką.</a:t>
            </a:r>
            <a:endParaRPr lang="pl-PL" sz="2000" b="1" dirty="0">
              <a:effectLst/>
              <a:latin typeface="+mj-lt"/>
            </a:endParaRPr>
          </a:p>
          <a:p>
            <a:pPr marL="0" indent="0">
              <a:buNone/>
            </a:pPr>
            <a:endParaRPr lang="pl-PL" sz="2000" b="0" dirty="0">
              <a:effectLst/>
              <a:latin typeface="+mj-lt"/>
            </a:endParaRPr>
          </a:p>
        </p:txBody>
      </p:sp>
      <p:pic>
        <p:nvPicPr>
          <p:cNvPr id="1026" name="Picture 2" descr="Léopold Senghor | president of Senegal | Britannica">
            <a:extLst>
              <a:ext uri="{FF2B5EF4-FFF2-40B4-BE49-F238E27FC236}">
                <a16:creationId xmlns:a16="http://schemas.microsoft.com/office/drawing/2014/main" id="{B87EFD42-B9D0-0F4B-BC05-7D14C89F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34" y="461963"/>
            <a:ext cx="4140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3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1239DA-96E4-3449-B41E-3841316A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2" y="365125"/>
            <a:ext cx="7583658" cy="1325563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Superclarendon" panose="02060605060000020003" pitchFamily="18" charset="0"/>
                <a:ea typeface="Times New Roman" panose="02020603050405020304" pitchFamily="18" charset="0"/>
              </a:rPr>
              <a:t>Leopold </a:t>
            </a:r>
            <a:r>
              <a:rPr lang="en-US" sz="3200" i="1" dirty="0">
                <a:effectLst/>
                <a:latin typeface="Superclarendon" panose="02060605060000020003" pitchFamily="18" charset="0"/>
                <a:ea typeface="Times New Roman" panose="02020603050405020304" pitchFamily="18" charset="0"/>
              </a:rPr>
              <a:t>Senghor’s </a:t>
            </a:r>
            <a:r>
              <a:rPr lang="en-US" sz="3200" dirty="0">
                <a:effectLst/>
                <a:latin typeface="Superclarendon" panose="02060605060000020003" pitchFamily="18" charset="0"/>
                <a:ea typeface="Times New Roman" panose="02020603050405020304" pitchFamily="18" charset="0"/>
              </a:rPr>
              <a:t>philosophy of négritude</a:t>
            </a:r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6CDB368-C865-464E-90FB-89D6B916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142" y="1825625"/>
            <a:ext cx="7583658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dirty="0">
                <a:latin typeface="+mj-lt"/>
              </a:rPr>
              <a:t>Senghor twierdził, że Négritude jest również </a:t>
            </a:r>
            <a:r>
              <a:rPr lang="pl-PL" sz="1800" b="1" dirty="0">
                <a:latin typeface="+mj-lt"/>
              </a:rPr>
              <a:t>wyrazem filozofii, którą można odczytać w produktach kulturowych Afryki; </a:t>
            </a:r>
            <a:r>
              <a:rPr lang="pl-PL" sz="1800" dirty="0">
                <a:latin typeface="+mj-lt"/>
              </a:rPr>
              <a:t>a przede wszystkim w religiach afrykańskich. Choć różnią się one w zależności od regionu, od jednej kultury do drugiej, wciąż istnieją etnograficzne dowody, że wiele z nich jest wspólnych, aby opierać się na ontologii sił życiowych. T</a:t>
            </a:r>
            <a:r>
              <a:rPr lang="pl-PL" sz="1800" b="0" dirty="0">
                <a:effectLst/>
                <a:latin typeface="+mj-lt"/>
              </a:rPr>
              <a:t>eoria czarnej kultury afrykańskiej</a:t>
            </a:r>
            <a:r>
              <a:rPr lang="pl-PL" sz="1800" dirty="0">
                <a:latin typeface="+mj-lt"/>
              </a:rPr>
              <a:t>:</a:t>
            </a:r>
            <a:endParaRPr lang="pl-PL" sz="1800" b="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l-PL" sz="1800" b="0" dirty="0">
                <a:effectLst/>
                <a:latin typeface="+mj-lt"/>
              </a:rPr>
              <a:t>Pierwszym z nich było pojęcie twórczości międzykulturowej polegającej na przenikaniu się kultur afrykańskich i europejskich. </a:t>
            </a:r>
          </a:p>
          <a:p>
            <a:pPr marL="0" indent="0">
              <a:buNone/>
            </a:pPr>
            <a:r>
              <a:rPr lang="pl-PL" sz="1800" b="0" dirty="0">
                <a:effectLst/>
                <a:latin typeface="+mj-lt"/>
              </a:rPr>
              <a:t>Drugim była selektywna asymilacja pewnych aspektów kultury francuskiej w afrykańskie ramy pojęciowe. </a:t>
            </a:r>
          </a:p>
          <a:p>
            <a:pPr marL="0" indent="0">
              <a:buNone/>
            </a:pPr>
            <a:r>
              <a:rPr lang="pl-PL" sz="1800" b="0" dirty="0">
                <a:effectLst/>
                <a:latin typeface="+mj-lt"/>
              </a:rPr>
              <a:t>Trzecią była afrykańska wersja socjalizmu, która łączyła etykę skoncentrowaną na społeczności z tradycyjną afrykańską duchowością. </a:t>
            </a:r>
          </a:p>
          <a:p>
            <a:pPr marL="0" indent="0">
              <a:buNone/>
            </a:pPr>
            <a:r>
              <a:rPr lang="pl-PL" sz="1800" b="0" dirty="0">
                <a:effectLst/>
                <a:latin typeface="+mj-lt"/>
              </a:rPr>
              <a:t>Senghor wierzył, że kultura afrykańska ma wyjątkowy wkład w myśl europejską i pracował nad zdefiniowaniem teorii kultury opartej na dialogu, wzajemności i </a:t>
            </a:r>
            <a:r>
              <a:rPr lang="pl-PL" sz="1800" b="0" dirty="0" err="1">
                <a:effectLst/>
                <a:latin typeface="+mj-lt"/>
              </a:rPr>
              <a:t>inkluzywnym</a:t>
            </a:r>
            <a:r>
              <a:rPr lang="pl-PL" sz="1800" b="0" dirty="0">
                <a:effectLst/>
                <a:latin typeface="+mj-lt"/>
              </a:rPr>
              <a:t> humanizmie, która utorowałaby drogę do integracji Afryki z cywilizacją uniwersalną. Jego filozofia kultury jest niesystematyczna; wydaje się być zbiorem spostrzeżeń pochodzących z różnych źródeł na główny temat négritude.</a:t>
            </a:r>
          </a:p>
          <a:p>
            <a:pPr marL="0" indent="0">
              <a:buNone/>
            </a:pPr>
            <a:r>
              <a:rPr lang="pl-PL" sz="1800" b="0" dirty="0">
                <a:effectLst/>
                <a:latin typeface="+mj-lt"/>
              </a:rPr>
              <a:t>Négritude była rewolucją kulturalną, która potwierdziła kulturę czarnej Afryki ponad granicami geograficznymi, łącząc polityczną wizję sprawiedliwości społecznej dla wszystkich ludów pochodzenia afrykańskiego z innowacyjnym idiomem poetyckim.</a:t>
            </a:r>
          </a:p>
          <a:p>
            <a:pPr marL="0" indent="0">
              <a:buNone/>
            </a:pPr>
            <a:endParaRPr lang="pl-PL" sz="1800" b="0" dirty="0">
              <a:effectLst/>
              <a:latin typeface="+mj-lt"/>
            </a:endParaRPr>
          </a:p>
          <a:p>
            <a:endParaRPr lang="pl-PL" sz="1800" dirty="0">
              <a:latin typeface="+mj-lt"/>
            </a:endParaRPr>
          </a:p>
          <a:p>
            <a:endParaRPr lang="pl-PL" sz="1800" dirty="0">
              <a:latin typeface="+mj-lt"/>
            </a:endParaRPr>
          </a:p>
        </p:txBody>
      </p:sp>
      <p:pic>
        <p:nvPicPr>
          <p:cNvPr id="4" name="Picture 2" descr="Obraz zawierający tekst, wiele elementów, różny, pęk&#10;&#10;Opis wygenerowany automatycznie">
            <a:extLst>
              <a:ext uri="{FF2B5EF4-FFF2-40B4-BE49-F238E27FC236}">
                <a16:creationId xmlns:a16="http://schemas.microsoft.com/office/drawing/2014/main" id="{7E7C7898-E3A4-6248-AA66-8D2D0A03B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r="7211"/>
          <a:stretch/>
        </p:blipFill>
        <p:spPr bwMode="auto">
          <a:xfrm>
            <a:off x="-1064854" y="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D95DB5-6517-864F-9413-3F9ACF2D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000407"/>
            <a:ext cx="8209350" cy="352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+mj-lt"/>
              </a:rPr>
              <a:t>Podobnie jak wielu europejskich misjonarzy, Tempels wyruszył do Konga Belgijskiego (dzisiejsza Demokratyczna Republika Konga), przesiąknięty mitami o „prymitywnym umyśle”. Jednak po latach pracy wśród Luba, jednej z wielu grup ludów posługujących się językiem bantu w Afryce, Tempels zdał sobie sprawę z błędów zachodniej idei Afryki. Po dokładnym przestudiowaniu języka </a:t>
            </a:r>
            <a:r>
              <a:rPr lang="pl-PL" sz="1800" dirty="0" err="1">
                <a:latin typeface="+mj-lt"/>
              </a:rPr>
              <a:t>Kiluba</a:t>
            </a:r>
            <a:r>
              <a:rPr lang="pl-PL" sz="1800" dirty="0">
                <a:latin typeface="+mj-lt"/>
              </a:rPr>
              <a:t> i odkryciu mądrości przysłów i światopoglądu Luba, Tempels przeszedł głębokie nawrócenie, które doprowadziło go do uznania afrykańskich wartości moralnych i wartości koncepcji Boga Luba. </a:t>
            </a:r>
          </a:p>
          <a:p>
            <a:pPr marL="0" indent="0">
              <a:buNone/>
            </a:pPr>
            <a:r>
              <a:rPr lang="pl-PL" sz="1800" i="1" dirty="0">
                <a:latin typeface="+mj-lt"/>
              </a:rPr>
              <a:t>„Należy wyjść poza zwykły etnograficzny opis tych cech życia ludzi i odkryć zestaw zasad ontologicznych, na których się one opierają.”</a:t>
            </a:r>
            <a:endParaRPr lang="pl-PL" sz="1800" dirty="0">
              <a:latin typeface="+mj-lt"/>
            </a:endParaRPr>
          </a:p>
          <a:p>
            <a:pPr marL="0" indent="0">
              <a:buNone/>
            </a:pPr>
            <a:r>
              <a:rPr lang="pl-PL" sz="1800" dirty="0">
                <a:latin typeface="+mj-lt"/>
              </a:rPr>
              <a:t>W czasach, gdy pojęcie ludzi prymitywnych było oczywiste, Tempels zaszokował europejskie społeczeństwo, wybierając jako tytuł swojego odkrycia światopoglądu Luby „filozofię bantu”, a nie „filozofię prymitywną” czy „myśl religijną”. </a:t>
            </a:r>
          </a:p>
        </p:txBody>
      </p:sp>
      <p:pic>
        <p:nvPicPr>
          <p:cNvPr id="4102" name="Picture 6" descr="La Philosophie bantoue">
            <a:extLst>
              <a:ext uri="{FF2B5EF4-FFF2-40B4-BE49-F238E27FC236}">
                <a16:creationId xmlns:a16="http://schemas.microsoft.com/office/drawing/2014/main" id="{669950D1-8F1D-8449-B15F-11723799C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b="9241"/>
          <a:stretch/>
        </p:blipFill>
        <p:spPr bwMode="auto">
          <a:xfrm>
            <a:off x="9304972" y="2105519"/>
            <a:ext cx="2323806" cy="31920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3A96B59-E3CA-3A44-B238-2A5C12CC0EF8}"/>
              </a:ext>
            </a:extLst>
          </p:cNvPr>
          <p:cNvSpPr txBox="1"/>
          <p:nvPr/>
        </p:nvSpPr>
        <p:spPr>
          <a:xfrm>
            <a:off x="836680" y="714895"/>
            <a:ext cx="1079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Superclarendon" panose="02060605060000020003" pitchFamily="18" charset="0"/>
              </a:rPr>
              <a:t>Placide Tempels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C8706969-72B9-2348-AA32-788350B92A69}"/>
              </a:ext>
            </a:extLst>
          </p:cNvPr>
          <p:cNvCxnSpPr/>
          <p:nvPr/>
        </p:nvCxnSpPr>
        <p:spPr>
          <a:xfrm>
            <a:off x="836680" y="1432495"/>
            <a:ext cx="1079209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764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1632</Words>
  <Application>Microsoft Macintosh PowerPoint</Application>
  <PresentationFormat>Panoramiczny</PresentationFormat>
  <Paragraphs>83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Linux Libertine</vt:lpstr>
      <vt:lpstr>Superclarendon</vt:lpstr>
      <vt:lpstr>Superclarendon Light</vt:lpstr>
      <vt:lpstr>Motyw pakietu Office</vt:lpstr>
      <vt:lpstr>Etnofilozofia</vt:lpstr>
      <vt:lpstr>Prezentacja programu PowerPoint</vt:lpstr>
      <vt:lpstr>Definicja etnofilozofii</vt:lpstr>
      <vt:lpstr>Prezentacja programu PowerPoint</vt:lpstr>
      <vt:lpstr>Prezentacja programu PowerPoint</vt:lpstr>
      <vt:lpstr>Historia etnofilozofii</vt:lpstr>
      <vt:lpstr>Négritude</vt:lpstr>
      <vt:lpstr>Leopold Senghor’s philosophy of négritude</vt:lpstr>
      <vt:lpstr>Prezentacja programu PowerPoint</vt:lpstr>
      <vt:lpstr>Filozofia Bantu</vt:lpstr>
      <vt:lpstr>Uczniowie Tempels’a</vt:lpstr>
      <vt:lpstr>Krytyka etnofilozofii </vt:lpstr>
      <vt:lpstr>Antyrasistowski rasizm? </vt:lpstr>
      <vt:lpstr>Paulin J. Hountondji</vt:lpstr>
      <vt:lpstr>Fidelis Okafor </vt:lpstr>
      <vt:lpstr>Etnofilozofia poza Afryka </vt:lpstr>
      <vt:lpstr>Żródła </vt:lpstr>
      <vt:lpstr>Źródła zdjęć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Etnofilozofia</dc:title>
  <dc:creator>Martyna Winiarek</dc:creator>
  <cp:lastModifiedBy>Martyna Winiarek</cp:lastModifiedBy>
  <cp:revision>11</cp:revision>
  <dcterms:created xsi:type="dcterms:W3CDTF">2022-11-19T21:49:30Z</dcterms:created>
  <dcterms:modified xsi:type="dcterms:W3CDTF">2022-11-27T13:50:46Z</dcterms:modified>
</cp:coreProperties>
</file>